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256" r:id="rId2"/>
    <p:sldId id="257" r:id="rId3"/>
    <p:sldId id="270" r:id="rId4"/>
    <p:sldId id="271" r:id="rId5"/>
    <p:sldId id="281" r:id="rId6"/>
    <p:sldId id="282" r:id="rId7"/>
    <p:sldId id="276" r:id="rId8"/>
    <p:sldId id="277" r:id="rId9"/>
    <p:sldId id="278" r:id="rId10"/>
    <p:sldId id="279" r:id="rId11"/>
    <p:sldId id="280" r:id="rId12"/>
    <p:sldId id="272" r:id="rId13"/>
    <p:sldId id="273" r:id="rId14"/>
    <p:sldId id="274" r:id="rId15"/>
    <p:sldId id="275" r:id="rId16"/>
    <p:sldId id="259" r:id="rId17"/>
    <p:sldId id="260" r:id="rId18"/>
    <p:sldId id="265" r:id="rId19"/>
    <p:sldId id="263" r:id="rId20"/>
    <p:sldId id="264" r:id="rId21"/>
    <p:sldId id="266" r:id="rId22"/>
    <p:sldId id="267" r:id="rId23"/>
    <p:sldId id="261" r:id="rId24"/>
    <p:sldId id="262"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FC24C-9796-4E7D-A96C-AF86FD6DF207}" type="datetimeFigureOut">
              <a:rPr lang="ru-RU" smtClean="0"/>
              <a:t>08.01.2002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CD9A7-7445-4B15-8D35-735D870EC46F}" type="slidenum">
              <a:rPr lang="ru-RU" smtClean="0"/>
              <a:t>‹#›</a:t>
            </a:fld>
            <a:endParaRPr lang="ru-RU"/>
          </a:p>
        </p:txBody>
      </p:sp>
    </p:spTree>
    <p:extLst>
      <p:ext uri="{BB962C8B-B14F-4D97-AF65-F5344CB8AC3E}">
        <p14:creationId xmlns:p14="http://schemas.microsoft.com/office/powerpoint/2010/main" val="2532221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kk-KZ" dirty="0"/>
              <a:t> </a:t>
            </a:r>
            <a:endParaRPr lang="ru-RU" dirty="0"/>
          </a:p>
        </p:txBody>
      </p:sp>
      <p:sp>
        <p:nvSpPr>
          <p:cNvPr id="4" name="Номер слайда 3"/>
          <p:cNvSpPr>
            <a:spLocks noGrp="1"/>
          </p:cNvSpPr>
          <p:nvPr>
            <p:ph type="sldNum" sz="quarter" idx="10"/>
          </p:nvPr>
        </p:nvSpPr>
        <p:spPr/>
        <p:txBody>
          <a:bodyPr/>
          <a:lstStyle/>
          <a:p>
            <a:fld id="{212CD9A7-7445-4B15-8D35-735D870EC46F}" type="slidenum">
              <a:rPr lang="ru-RU" smtClean="0"/>
              <a:t>1</a:t>
            </a:fld>
            <a:endParaRPr lang="ru-RU"/>
          </a:p>
        </p:txBody>
      </p:sp>
    </p:spTree>
    <p:extLst>
      <p:ext uri="{BB962C8B-B14F-4D97-AF65-F5344CB8AC3E}">
        <p14:creationId xmlns:p14="http://schemas.microsoft.com/office/powerpoint/2010/main" val="39298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217934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23015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377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237199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373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3451460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451734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378792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102320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FD6E3D-D0B1-4D43-8211-29E019A7F116}" type="datetimeFigureOut">
              <a:rPr lang="ru-RU" smtClean="0"/>
              <a:t>08.01.2002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256925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FD6E3D-D0B1-4D43-8211-29E019A7F116}" type="datetimeFigureOut">
              <a:rPr lang="ru-RU" smtClean="0"/>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4961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FD6E3D-D0B1-4D43-8211-29E019A7F116}" type="datetimeFigureOut">
              <a:rPr lang="ru-RU" smtClean="0"/>
              <a:t>08.01.2002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343528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FD6E3D-D0B1-4D43-8211-29E019A7F116}" type="datetimeFigureOut">
              <a:rPr lang="ru-RU" smtClean="0"/>
              <a:t>08.01.2002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93100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D6E3D-D0B1-4D43-8211-29E019A7F116}" type="datetimeFigureOut">
              <a:rPr lang="ru-RU" smtClean="0"/>
              <a:t>08.01.2002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303709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7FD6E3D-D0B1-4D43-8211-29E019A7F116}" type="datetimeFigureOut">
              <a:rPr lang="ru-RU" smtClean="0"/>
              <a:t>08.01.2002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F12FED-5675-4401-B931-2D6AD2ED2F4A}" type="slidenum">
              <a:rPr lang="ru-RU" smtClean="0"/>
              <a:t>‹#›</a:t>
            </a:fld>
            <a:endParaRPr lang="ru-RU"/>
          </a:p>
        </p:txBody>
      </p:sp>
    </p:spTree>
    <p:extLst>
      <p:ext uri="{BB962C8B-B14F-4D97-AF65-F5344CB8AC3E}">
        <p14:creationId xmlns:p14="http://schemas.microsoft.com/office/powerpoint/2010/main" val="233575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F12FED-5675-4401-B931-2D6AD2ED2F4A}" type="slidenum">
              <a:rPr lang="ru-RU" smtClean="0"/>
              <a:t>‹#›</a:t>
            </a:fld>
            <a:endParaRPr lang="ru-RU"/>
          </a:p>
        </p:txBody>
      </p:sp>
      <p:sp>
        <p:nvSpPr>
          <p:cNvPr id="5" name="Date Placeholder 4"/>
          <p:cNvSpPr>
            <a:spLocks noGrp="1"/>
          </p:cNvSpPr>
          <p:nvPr>
            <p:ph type="dt" sz="half" idx="10"/>
          </p:nvPr>
        </p:nvSpPr>
        <p:spPr/>
        <p:txBody>
          <a:bodyPr/>
          <a:lstStyle/>
          <a:p>
            <a:fld id="{87FD6E3D-D0B1-4D43-8211-29E019A7F116}" type="datetimeFigureOut">
              <a:rPr lang="ru-RU" smtClean="0"/>
              <a:t>08.01.2002</a:t>
            </a:fld>
            <a:endParaRPr lang="ru-RU"/>
          </a:p>
        </p:txBody>
      </p:sp>
    </p:spTree>
    <p:extLst>
      <p:ext uri="{BB962C8B-B14F-4D97-AF65-F5344CB8AC3E}">
        <p14:creationId xmlns:p14="http://schemas.microsoft.com/office/powerpoint/2010/main" val="197721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FD6E3D-D0B1-4D43-8211-29E019A7F116}" type="datetimeFigureOut">
              <a:rPr lang="ru-RU" smtClean="0"/>
              <a:t>08.01.2002</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F12FED-5675-4401-B931-2D6AD2ED2F4A}" type="slidenum">
              <a:rPr lang="ru-RU" smtClean="0"/>
              <a:t>‹#›</a:t>
            </a:fld>
            <a:endParaRPr lang="ru-RU"/>
          </a:p>
        </p:txBody>
      </p:sp>
    </p:spTree>
    <p:extLst>
      <p:ext uri="{BB962C8B-B14F-4D97-AF65-F5344CB8AC3E}">
        <p14:creationId xmlns:p14="http://schemas.microsoft.com/office/powerpoint/2010/main" val="1073380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ubmed.ncbi.nlm.nih.gov/24999661/" TargetMode="External"/><Relationship Id="rId2" Type="http://schemas.openxmlformats.org/officeDocument/2006/relationships/hyperlink" Target="https://pubmed.ncbi.nlm.nih.gov/26568120/" TargetMode="External"/><Relationship Id="rId1" Type="http://schemas.openxmlformats.org/officeDocument/2006/relationships/slideLayout" Target="../slideLayouts/slideLayout2.xml"/><Relationship Id="rId4" Type="http://schemas.openxmlformats.org/officeDocument/2006/relationships/hyperlink" Target="https://pubmed.ncbi.nlm.nih.gov/2105621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leepfoundation.org/how-sleep-works" TargetMode="External"/><Relationship Id="rId2" Type="http://schemas.openxmlformats.org/officeDocument/2006/relationships/hyperlink" Target="https://www.ncbi.nlm.nih.gov/pmc/articles/PMC5841578/" TargetMode="External"/><Relationship Id="rId1" Type="http://schemas.openxmlformats.org/officeDocument/2006/relationships/slideLayout" Target="../slideLayouts/slideLayout2.xml"/><Relationship Id="rId6" Type="http://schemas.openxmlformats.org/officeDocument/2006/relationships/hyperlink" Target="https://pubmed.ncbi.nlm.nih.gov/29379963/" TargetMode="External"/><Relationship Id="rId5" Type="http://schemas.openxmlformats.org/officeDocument/2006/relationships/hyperlink" Target="https://pubmed.ncbi.nlm.nih.gov/29073412/" TargetMode="External"/><Relationship Id="rId4" Type="http://schemas.openxmlformats.org/officeDocument/2006/relationships/hyperlink" Target="https://medlineplus.gov/ency/article/004018.h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leepfoundation.org/sleep-hygiene/healthy-sleep-tips" TargetMode="External"/><Relationship Id="rId2" Type="http://schemas.openxmlformats.org/officeDocument/2006/relationships/hyperlink" Target="https://www.sleepfoundation.org/sleep-hygiene" TargetMode="External"/><Relationship Id="rId1" Type="http://schemas.openxmlformats.org/officeDocument/2006/relationships/slideLayout" Target="../slideLayouts/slideLayout2.xml"/><Relationship Id="rId4" Type="http://schemas.openxmlformats.org/officeDocument/2006/relationships/hyperlink" Target="https://pubmed.ncbi.nlm.nih.gov/2742250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16/j.jsmc.2015.08.002" TargetMode="External"/><Relationship Id="rId2" Type="http://schemas.openxmlformats.org/officeDocument/2006/relationships/hyperlink" Target="https://doi.org/10.1371/journal.pone.0178782" TargetMode="External"/><Relationship Id="rId1" Type="http://schemas.openxmlformats.org/officeDocument/2006/relationships/slideLayout" Target="../slideLayouts/slideLayout2.xml"/><Relationship Id="rId4" Type="http://schemas.openxmlformats.org/officeDocument/2006/relationships/hyperlink" Target="https://doi.org/10.1037/a003724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5945" y="905693"/>
            <a:ext cx="7766936" cy="4076962"/>
          </a:xfrm>
        </p:spPr>
        <p:txBody>
          <a:bodyPr/>
          <a:lstStyle/>
          <a:p>
            <a:pPr algn="ctr"/>
            <a:r>
              <a:rPr lang="kk-KZ" b="1" dirty="0">
                <a:solidFill>
                  <a:srgbClr val="FF0000"/>
                </a:solidFill>
                <a:latin typeface="Times New Roman" panose="02020603050405020304" pitchFamily="18" charset="0"/>
                <a:cs typeface="Times New Roman" panose="02020603050405020304" pitchFamily="18" charset="0"/>
              </a:rPr>
              <a:t>«Хронобиология және геронтология тарихы.</a:t>
            </a: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kk-KZ" b="1" dirty="0">
                <a:solidFill>
                  <a:srgbClr val="FF0000"/>
                </a:solidFill>
                <a:latin typeface="Times New Roman" panose="02020603050405020304" pitchFamily="18" charset="0"/>
                <a:cs typeface="Times New Roman" panose="02020603050405020304" pitchFamily="18" charset="0"/>
              </a:rPr>
              <a:t>Егде тарқан адамдардың хронофизиологиясы»</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46017" y="5061032"/>
            <a:ext cx="7766936" cy="1679407"/>
          </a:xfrm>
        </p:spPr>
        <p:txBody>
          <a:bodyPr>
            <a:normAutofit/>
          </a:bodyPr>
          <a:lstStyle/>
          <a:p>
            <a:r>
              <a:rPr lang="kk-KZ" sz="2000" b="1" dirty="0">
                <a:solidFill>
                  <a:schemeClr val="tx1"/>
                </a:solidFill>
                <a:latin typeface="Times New Roman" panose="02020603050405020304" pitchFamily="18" charset="0"/>
                <a:cs typeface="Times New Roman" panose="02020603050405020304" pitchFamily="18" charset="0"/>
              </a:rPr>
              <a:t>Орындаған:</a:t>
            </a:r>
            <a:r>
              <a:rPr lang="kk-KZ" sz="2000" dirty="0">
                <a:solidFill>
                  <a:schemeClr val="tx1"/>
                </a:solidFill>
                <a:latin typeface="Times New Roman" panose="02020603050405020304" pitchFamily="18" charset="0"/>
                <a:cs typeface="Times New Roman" panose="02020603050405020304" pitchFamily="18" charset="0"/>
              </a:rPr>
              <a:t> 7М05102-Биомедицина</a:t>
            </a:r>
          </a:p>
          <a:p>
            <a:r>
              <a:rPr lang="kk-KZ" sz="2000" b="1" dirty="0">
                <a:solidFill>
                  <a:schemeClr val="tx1"/>
                </a:solidFill>
                <a:latin typeface="Times New Roman" panose="02020603050405020304" pitchFamily="18" charset="0"/>
                <a:cs typeface="Times New Roman" panose="02020603050405020304" pitchFamily="18" charset="0"/>
              </a:rPr>
              <a:t>Тексерген:</a:t>
            </a:r>
            <a:r>
              <a:rPr lang="kk-KZ" sz="2000" dirty="0">
                <a:solidFill>
                  <a:schemeClr val="tx1"/>
                </a:solidFill>
                <a:latin typeface="Times New Roman" panose="02020603050405020304" pitchFamily="18" charset="0"/>
                <a:cs typeface="Times New Roman" panose="02020603050405020304" pitchFamily="18" charset="0"/>
              </a:rPr>
              <a:t> Атанбаева Г.К.</a:t>
            </a:r>
            <a:endParaRPr lang="ru-RU" sz="2000"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66548" y="238961"/>
            <a:ext cx="2158938" cy="2323953"/>
          </a:xfrm>
          <a:prstGeom prst="rect">
            <a:avLst/>
          </a:prstGeom>
        </p:spPr>
      </p:pic>
      <p:pic>
        <p:nvPicPr>
          <p:cNvPr id="5" name="Рисунок 4"/>
          <p:cNvPicPr>
            <a:picLocks noChangeAspect="1"/>
          </p:cNvPicPr>
          <p:nvPr/>
        </p:nvPicPr>
        <p:blipFill>
          <a:blip r:embed="rId4"/>
          <a:stretch>
            <a:fillRect/>
          </a:stretch>
        </p:blipFill>
        <p:spPr>
          <a:xfrm>
            <a:off x="9912881" y="160583"/>
            <a:ext cx="2062405" cy="2068810"/>
          </a:xfrm>
          <a:prstGeom prst="rect">
            <a:avLst/>
          </a:prstGeom>
        </p:spPr>
      </p:pic>
    </p:spTree>
    <p:extLst>
      <p:ext uri="{BB962C8B-B14F-4D97-AF65-F5344CB8AC3E}">
        <p14:creationId xmlns:p14="http://schemas.microsoft.com/office/powerpoint/2010/main" val="342791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288" y="332103"/>
            <a:ext cx="8614794" cy="646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3609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3680140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931" y="3140968"/>
            <a:ext cx="8516983" cy="3347864"/>
          </a:xfrm>
        </p:spPr>
        <p:style>
          <a:lnRef idx="1">
            <a:schemeClr val="accent1"/>
          </a:lnRef>
          <a:fillRef idx="2">
            <a:schemeClr val="accent1"/>
          </a:fillRef>
          <a:effectRef idx="1">
            <a:schemeClr val="accent1"/>
          </a:effectRef>
          <a:fontRef idx="minor">
            <a:schemeClr val="dk1"/>
          </a:fontRef>
        </p:style>
        <p:txBody>
          <a:bodyPr>
            <a:normAutofit/>
          </a:bodyPr>
          <a:lstStyle/>
          <a:p>
            <a:pPr algn="just">
              <a:buNone/>
            </a:pPr>
            <a:r>
              <a:rPr lang="ru-RU" dirty="0"/>
              <a:t>           </a:t>
            </a:r>
            <a:r>
              <a:rPr lang="ru-RU" b="1" dirty="0">
                <a:latin typeface="Times New Roman" panose="02020603050405020304" pitchFamily="18" charset="0"/>
                <a:cs typeface="Times New Roman" panose="02020603050405020304" pitchFamily="18" charset="0"/>
              </a:rPr>
              <a:t>Хронобиология</a:t>
            </a:r>
            <a:r>
              <a:rPr lang="ru-RU" dirty="0">
                <a:latin typeface="Times New Roman" panose="02020603050405020304" pitchFamily="18" charset="0"/>
                <a:cs typeface="Times New Roman" panose="02020603050405020304" pitchFamily="18" charset="0"/>
              </a:rPr>
              <a:t>(грек.</a:t>
            </a:r>
            <a:r>
              <a:rPr lang="en-US" dirty="0" err="1">
                <a:latin typeface="Times New Roman" panose="02020603050405020304" pitchFamily="18" charset="0"/>
                <a:cs typeface="Times New Roman" panose="02020603050405020304" pitchFamily="18" charset="0"/>
              </a:rPr>
              <a:t>chronos</a:t>
            </a:r>
            <a:r>
              <a:rPr lang="ru-RU" dirty="0">
                <a:latin typeface="Times New Roman" panose="02020603050405020304" pitchFamily="18" charset="0"/>
                <a:cs typeface="Times New Roman" panose="02020603050405020304" pitchFamily="18" charset="0"/>
              </a:rPr>
              <a:t>— биология </a:t>
            </a:r>
            <a:r>
              <a:rPr lang="ru-RU" dirty="0" err="1">
                <a:latin typeface="Times New Roman" panose="02020603050405020304" pitchFamily="18" charset="0"/>
                <a:cs typeface="Times New Roman" panose="02020603050405020304" pitchFamily="18" charset="0"/>
              </a:rPr>
              <a:t>ғылымының уақыт және биология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 аралығында биологиялық жүйелерде 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ырғақты өзгерістерді зерттейтін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саласы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 процестер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құбылыстардың мезгіл-мезгіл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қайталануын зерттейтін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 саласы</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биоритмологияны</a:t>
            </a:r>
            <a:r>
              <a:rPr lang="ru-RU" dirty="0">
                <a:latin typeface="Times New Roman" panose="02020603050405020304" pitchFamily="18" charset="0"/>
                <a:cs typeface="Times New Roman" panose="02020603050405020304" pitchFamily="18" charset="0"/>
              </a:rPr>
              <a:t> да хронобиология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атайды</a:t>
            </a:r>
            <a:r>
              <a:rPr lang="ru-RU" dirty="0">
                <a:latin typeface="Times New Roman" panose="02020603050405020304" pitchFamily="18" charset="0"/>
                <a:cs typeface="Times New Roman" panose="02020603050405020304" pitchFamily="18" charset="0"/>
              </a:rPr>
              <a:t>. Адам </a:t>
            </a:r>
            <a:r>
              <a:rPr lang="ru-RU" dirty="0" err="1">
                <a:latin typeface="Times New Roman" panose="02020603050405020304" pitchFamily="18" charset="0"/>
                <a:cs typeface="Times New Roman" panose="02020603050405020304" pitchFamily="18" charset="0"/>
              </a:rPr>
              <a:t>баласы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 пайда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 кездерден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бастап-ақ табиғатта 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ырғақта биологиялық процестерге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мән беріп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бақылап отырған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Осыған байланысты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уақытқа сәйкес биологиялық жүйелерде болатын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ырғақтылықты тірі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организмдердің 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қасиеттерінің бірі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қарастырады.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Қазіргі кезде</a:t>
            </a:r>
            <a:r>
              <a:rPr lang="ru-RU" dirty="0">
                <a:latin typeface="Times New Roman" panose="02020603050405020304" pitchFamily="18" charset="0"/>
                <a:cs typeface="Times New Roman" panose="02020603050405020304" pitchFamily="18" charset="0"/>
              </a:rPr>
              <a:t> хронобиология </a:t>
            </a:r>
            <a:r>
              <a:rPr lang="ru-RU" dirty="0" err="1">
                <a:latin typeface="Times New Roman" panose="02020603050405020304" pitchFamily="18" charset="0"/>
                <a:cs typeface="Times New Roman" panose="02020603050405020304" pitchFamily="18" charset="0"/>
              </a:rPr>
              <a:t>ғылымы өз зерттеулерін</a:t>
            </a:r>
            <a:r>
              <a:rPr lang="ru-RU" dirty="0">
                <a:latin typeface="Times New Roman" panose="02020603050405020304" pitchFamily="18" charset="0"/>
                <a:cs typeface="Times New Roman" panose="02020603050405020304" pitchFamily="18" charset="0"/>
              </a:rPr>
              <a:t> математика, физика, т.б. </a:t>
            </a:r>
            <a:r>
              <a:rPr lang="ru-RU" dirty="0" err="1">
                <a:latin typeface="Times New Roman" panose="02020603050405020304" pitchFamily="18" charset="0"/>
                <a:cs typeface="Times New Roman" panose="02020603050405020304" pitchFamily="18" charset="0"/>
              </a:rPr>
              <a:t>ғылымдармен тығыз байланыста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жүргізеді.</a:t>
            </a:r>
            <a:endParaRPr lang="ru-RU"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cstate="print"/>
          <a:srcRect/>
          <a:stretch>
            <a:fillRect/>
          </a:stretch>
        </p:blipFill>
        <p:spPr bwMode="auto">
          <a:xfrm>
            <a:off x="5161080" y="260648"/>
            <a:ext cx="3895834" cy="2520280"/>
          </a:xfrm>
          <a:prstGeom prst="rect">
            <a:avLst/>
          </a:prstGeom>
          <a:ln>
            <a:noFill/>
          </a:ln>
          <a:effectLst>
            <a:softEdge rad="112500"/>
          </a:effectLst>
        </p:spPr>
      </p:pic>
      <p:pic>
        <p:nvPicPr>
          <p:cNvPr id="1029" name="Picture 5"/>
          <p:cNvPicPr>
            <a:picLocks noChangeAspect="1" noChangeArrowheads="1"/>
          </p:cNvPicPr>
          <p:nvPr/>
        </p:nvPicPr>
        <p:blipFill>
          <a:blip r:embed="rId3" cstate="print"/>
          <a:srcRect/>
          <a:stretch>
            <a:fillRect/>
          </a:stretch>
        </p:blipFill>
        <p:spPr bwMode="auto">
          <a:xfrm>
            <a:off x="650424" y="260648"/>
            <a:ext cx="3816424" cy="2520280"/>
          </a:xfrm>
          <a:prstGeom prst="rect">
            <a:avLst/>
          </a:prstGeom>
          <a:ln>
            <a:noFill/>
          </a:ln>
          <a:effectLst>
            <a:softEdge rad="112500"/>
          </a:effectLst>
        </p:spPr>
      </p:pic>
    </p:spTree>
    <p:extLst>
      <p:ext uri="{BB962C8B-B14F-4D97-AF65-F5344CB8AC3E}">
        <p14:creationId xmlns:p14="http://schemas.microsoft.com/office/powerpoint/2010/main" val="107972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67494"/>
            <a:ext cx="8229600" cy="785242"/>
          </a:xfrm>
        </p:spPr>
        <p:txBody>
          <a:bodyPr/>
          <a:lstStyle/>
          <a:p>
            <a:pPr algn="ctr"/>
            <a:r>
              <a:rPr lang="kk-KZ" b="1" dirty="0">
                <a:latin typeface="Times New Roman" panose="02020603050405020304" pitchFamily="18" charset="0"/>
                <a:cs typeface="Times New Roman" panose="02020603050405020304" pitchFamily="18" charset="0"/>
              </a:rPr>
              <a:t>Биологиялық ырғақ</a:t>
            </a:r>
            <a:endParaRPr lang="ru-RU" b="1"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175374" y="1137130"/>
            <a:ext cx="3384376" cy="5330064"/>
          </a:xfrm>
        </p:spPr>
        <p:style>
          <a:lnRef idx="0">
            <a:schemeClr val="accent1"/>
          </a:lnRef>
          <a:fillRef idx="3">
            <a:schemeClr val="accent1"/>
          </a:fillRef>
          <a:effectRef idx="3">
            <a:schemeClr val="accent1"/>
          </a:effectRef>
          <a:fontRef idx="minor">
            <a:schemeClr val="lt1"/>
          </a:fontRef>
        </p:style>
        <p:txBody>
          <a:bodyPr>
            <a:noAutofit/>
          </a:bodyPr>
          <a:lstStyle/>
          <a:p>
            <a:pPr marL="85725" indent="-20638" algn="just">
              <a:buNone/>
            </a:pPr>
            <a:r>
              <a:rPr lang="ru-RU" sz="1600" dirty="0"/>
              <a:t>      </a:t>
            </a:r>
            <a:r>
              <a:rPr lang="ru-RU" sz="1600" dirty="0" err="1">
                <a:solidFill>
                  <a:schemeClr val="tx1"/>
                </a:solidFill>
                <a:latin typeface="Times New Roman" panose="02020603050405020304" pitchFamily="18" charset="0"/>
                <a:cs typeface="Times New Roman" panose="02020603050405020304" pitchFamily="18" charset="0"/>
              </a:rPr>
              <a:t>Биологиялық ырғақ </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биологиялық процестер</a:t>
            </a:r>
            <a:r>
              <a:rPr lang="ru-RU" sz="1600" dirty="0">
                <a:solidFill>
                  <a:schemeClr val="tx1"/>
                </a:solidFill>
                <a:latin typeface="Times New Roman" panose="02020603050405020304" pitchFamily="18" charset="0"/>
                <a:cs typeface="Times New Roman" panose="02020603050405020304" pitchFamily="18" charset="0"/>
              </a:rPr>
              <a:t> мен </a:t>
            </a:r>
            <a:r>
              <a:rPr lang="ru-RU" sz="1600" dirty="0" err="1">
                <a:solidFill>
                  <a:schemeClr val="tx1"/>
                </a:solidFill>
                <a:latin typeface="Times New Roman" panose="02020603050405020304" pitchFamily="18" charset="0"/>
                <a:cs typeface="Times New Roman" panose="02020603050405020304" pitchFamily="18" charset="0"/>
              </a:rPr>
              <a:t>құбылыстардың қарқыны мен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сипатындағы мезгіл-мезгіл</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қайталанып отыратын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өзгерістер реттілігі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Биологиялық ырғақ барлық тірі</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организмдерге</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тән және ол</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клеткалық процестерден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бастап</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популяциялық, биосфералық құбылыстарды қамтиды.</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Мұны зерттейтін</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ғылым саласы</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биоритмология</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Биологиялық ырғақ табиғи жағдайда қоршаған ортадағы құбылыстар өзгерістеріне сәйкес жүреді,</a:t>
            </a:r>
            <a:endParaRPr lang="ru-RU" sz="1600" dirty="0">
              <a:solidFill>
                <a:schemeClr val="tx1"/>
              </a:solidFill>
              <a:latin typeface="Times New Roman" panose="02020603050405020304" pitchFamily="18" charset="0"/>
              <a:cs typeface="Times New Roman" panose="02020603050405020304" pitchFamily="18" charset="0"/>
            </a:endParaRPr>
          </a:p>
          <a:p>
            <a:pPr marL="85725" indent="-20638"/>
            <a:endParaRPr lang="ru-RU" sz="1600" dirty="0">
              <a:solidFill>
                <a:schemeClr val="tx1"/>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2" cstate="print"/>
          <a:srcRect/>
          <a:stretch>
            <a:fillRect/>
          </a:stretch>
        </p:blipFill>
        <p:spPr bwMode="auto">
          <a:xfrm>
            <a:off x="1102621" y="1124744"/>
            <a:ext cx="2736304"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5" name="Picture 7"/>
          <p:cNvPicPr>
            <a:picLocks noChangeAspect="1" noChangeArrowheads="1"/>
          </p:cNvPicPr>
          <p:nvPr/>
        </p:nvPicPr>
        <p:blipFill>
          <a:blip r:embed="rId3" cstate="print"/>
          <a:srcRect/>
          <a:stretch>
            <a:fillRect/>
          </a:stretch>
        </p:blipFill>
        <p:spPr bwMode="auto">
          <a:xfrm>
            <a:off x="7896200" y="1052736"/>
            <a:ext cx="2592288"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6" name="Picture 8"/>
          <p:cNvPicPr>
            <a:picLocks noChangeAspect="1" noChangeArrowheads="1"/>
          </p:cNvPicPr>
          <p:nvPr/>
        </p:nvPicPr>
        <p:blipFill>
          <a:blip r:embed="rId4" cstate="print"/>
          <a:srcRect/>
          <a:stretch>
            <a:fillRect/>
          </a:stretch>
        </p:blipFill>
        <p:spPr bwMode="auto">
          <a:xfrm>
            <a:off x="1102620" y="3645024"/>
            <a:ext cx="2736305"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7" name="Picture 9"/>
          <p:cNvPicPr>
            <a:picLocks noChangeAspect="1" noChangeArrowheads="1"/>
          </p:cNvPicPr>
          <p:nvPr/>
        </p:nvPicPr>
        <p:blipFill>
          <a:blip r:embed="rId5" cstate="print"/>
          <a:srcRect/>
          <a:stretch>
            <a:fillRect/>
          </a:stretch>
        </p:blipFill>
        <p:spPr bwMode="auto">
          <a:xfrm>
            <a:off x="8000703" y="3429000"/>
            <a:ext cx="2592288" cy="2700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4583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0445" y="2715289"/>
            <a:ext cx="8229600" cy="4032448"/>
          </a:xfrm>
          <a:ln>
            <a:solidFill>
              <a:schemeClr val="accent1"/>
            </a:solidFill>
          </a:ln>
        </p:spPr>
        <p:txBody>
          <a:bodyPr>
            <a:normAutofit/>
          </a:bodyPr>
          <a:lstStyle/>
          <a:p>
            <a:pPr algn="just"/>
            <a:r>
              <a:rPr lang="ru-RU" dirty="0">
                <a:solidFill>
                  <a:schemeClr val="tx1"/>
                </a:solidFill>
                <a:latin typeface="Times New Roman" panose="02020603050405020304" pitchFamily="18" charset="0"/>
                <a:cs typeface="Times New Roman" panose="02020603050405020304" pitchFamily="18" charset="0"/>
              </a:rPr>
              <a:t>Адам </a:t>
            </a:r>
            <a:r>
              <a:rPr lang="ru-RU" dirty="0" err="1">
                <a:solidFill>
                  <a:schemeClr val="tx1"/>
                </a:solidFill>
                <a:latin typeface="Times New Roman" panose="02020603050405020304" pitchFamily="18" charset="0"/>
                <a:cs typeface="Times New Roman" panose="02020603050405020304" pitchFamily="18" charset="0"/>
              </a:rPr>
              <a:t>күндіз белсенділік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көрсетіп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сергек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жүреді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Түнде ұйықтап, тынығады.</a:t>
            </a:r>
            <a:r>
              <a:rPr lang="ru-RU" dirty="0">
                <a:solidFill>
                  <a:schemeClr val="tx1"/>
                </a:solidFill>
                <a:latin typeface="Times New Roman" panose="02020603050405020304" pitchFamily="18" charset="0"/>
                <a:cs typeface="Times New Roman" panose="02020603050405020304" pitchFamily="18" charset="0"/>
              </a:rPr>
              <a:t> Адам </a:t>
            </a:r>
            <a:r>
              <a:rPr lang="ru-RU" dirty="0" err="1">
                <a:solidFill>
                  <a:schemeClr val="tx1"/>
                </a:solidFill>
                <a:latin typeface="Times New Roman" panose="02020603050405020304" pitchFamily="18" charset="0"/>
                <a:cs typeface="Times New Roman" panose="02020603050405020304" pitchFamily="18" charset="0"/>
              </a:rPr>
              <a:t>өз өмірінің үштен 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бөлігін ұйқымен өткізеді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Ұйқы кезінде</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зат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алмасу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бөсендейді, жүректің соғу жиілігі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баяу</a:t>
            </a:r>
            <a:r>
              <a:rPr lang="ru-RU" dirty="0">
                <a:solidFill>
                  <a:schemeClr val="tx1"/>
                </a:solidFill>
                <a:latin typeface="Times New Roman" panose="02020603050405020304" pitchFamily="18" charset="0"/>
                <a:cs typeface="Times New Roman" panose="02020603050405020304" pitchFamily="18" charset="0"/>
              </a:rPr>
              <a:t> лайды </a:t>
            </a:r>
            <a:r>
              <a:rPr lang="ru-RU" dirty="0" err="1">
                <a:solidFill>
                  <a:schemeClr val="tx1"/>
                </a:solidFill>
                <a:latin typeface="Times New Roman" panose="02020603050405020304" pitchFamily="18" charset="0"/>
                <a:cs typeface="Times New Roman" panose="02020603050405020304" pitchFamily="18" charset="0"/>
              </a:rPr>
              <a:t>және </a:t>
            </a:r>
            <a:r>
              <a:rPr lang="ru-RU" dirty="0">
                <a:solidFill>
                  <a:schemeClr val="tx1"/>
                </a:solidFill>
                <a:latin typeface="Times New Roman" panose="02020603050405020304" pitchFamily="18" charset="0"/>
                <a:cs typeface="Times New Roman" panose="02020603050405020304" pitchFamily="18" charset="0"/>
              </a:rPr>
              <a:t>т. б. </a:t>
            </a:r>
            <a:r>
              <a:rPr lang="ru-RU" dirty="0" err="1">
                <a:solidFill>
                  <a:schemeClr val="tx1"/>
                </a:solidFill>
                <a:latin typeface="Times New Roman" panose="02020603050405020304" pitchFamily="18" charset="0"/>
                <a:cs typeface="Times New Roman" panose="02020603050405020304" pitchFamily="18" charset="0"/>
              </a:rPr>
              <a:t>Дегенмен</a:t>
            </a:r>
            <a:r>
              <a:rPr lang="ru-RU" dirty="0">
                <a:solidFill>
                  <a:schemeClr val="tx1"/>
                </a:solidFill>
                <a:latin typeface="Times New Roman" panose="02020603050405020304" pitchFamily="18" charset="0"/>
                <a:cs typeface="Times New Roman" panose="02020603050405020304" pitchFamily="18" charset="0"/>
              </a:rPr>
              <a:t> де, </a:t>
            </a:r>
            <a:r>
              <a:rPr lang="ru-RU" dirty="0" err="1">
                <a:solidFill>
                  <a:schemeClr val="tx1"/>
                </a:solidFill>
                <a:latin typeface="Times New Roman" panose="02020603050405020304" pitchFamily="18" charset="0"/>
                <a:cs typeface="Times New Roman" panose="02020603050405020304" pitchFamily="18" charset="0"/>
              </a:rPr>
              <a:t>ұйқы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түрде жүретін психикалык</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және физиологиялық үдеріс.</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Ұйқы </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мидың үйлесімді кызметінің 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көрінісі.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Ұйқы кезінде</a:t>
            </a:r>
            <a:r>
              <a:rPr lang="ru-RU" dirty="0">
                <a:solidFill>
                  <a:schemeClr val="tx1"/>
                </a:solidFill>
                <a:latin typeface="Times New Roman" panose="02020603050405020304" pitchFamily="18" charset="0"/>
                <a:cs typeface="Times New Roman" panose="02020603050405020304" pitchFamily="18" charset="0"/>
              </a:rPr>
              <a:t> ми </a:t>
            </a:r>
            <a:r>
              <a:rPr lang="ru-RU" dirty="0" err="1">
                <a:solidFill>
                  <a:schemeClr val="tx1"/>
                </a:solidFill>
                <a:latin typeface="Times New Roman" panose="02020603050405020304" pitchFamily="18" charset="0"/>
                <a:cs typeface="Times New Roman" panose="02020603050405020304" pitchFamily="18" charset="0"/>
              </a:rPr>
              <a:t>күндізгі алған ақпараттарды асыкпай</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талдап</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ертеңгі қызметіне кажетті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бағасын белгілейді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Ұйқы аркылы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ағза өзінің жұмыс істеу</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кабілетін</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калпына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келтіреді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Жасушалар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қоректік заттарды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белсенді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түрде пайдаланып</a:t>
            </a:r>
            <a:r>
              <a:rPr lang="ru-RU" dirty="0">
                <a:solidFill>
                  <a:schemeClr val="tx1"/>
                </a:solidFill>
                <a:latin typeface="Times New Roman" panose="02020603050405020304" pitchFamily="18" charset="0"/>
                <a:cs typeface="Times New Roman" panose="02020603050405020304" pitchFamily="18" charset="0"/>
              </a:rPr>
              <a:t>, энергия </a:t>
            </a:r>
            <a:r>
              <a:rPr lang="ru-RU" dirty="0" err="1">
                <a:solidFill>
                  <a:schemeClr val="tx1"/>
                </a:solidFill>
                <a:latin typeface="Times New Roman" panose="02020603050405020304" pitchFamily="18" charset="0"/>
                <a:cs typeface="Times New Roman" panose="02020603050405020304" pitchFamily="18" charset="0"/>
              </a:rPr>
              <a:t>жинакталады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Үйқының белгілі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уакытында</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мидың белсенді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қызметі күндізгіден </a:t>
            </a:r>
            <a:r>
              <a:rPr lang="ru-RU" dirty="0">
                <a:solidFill>
                  <a:schemeClr val="tx1"/>
                </a:solidFill>
                <a:latin typeface="Times New Roman" panose="02020603050405020304" pitchFamily="18" charset="0"/>
                <a:cs typeface="Times New Roman" panose="02020603050405020304" pitchFamily="18" charset="0"/>
              </a:rPr>
              <a:t>де </a:t>
            </a:r>
            <a:r>
              <a:rPr lang="ru-RU" dirty="0" err="1">
                <a:solidFill>
                  <a:schemeClr val="tx1"/>
                </a:solidFill>
                <a:latin typeface="Times New Roman" panose="02020603050405020304" pitchFamily="18" charset="0"/>
                <a:cs typeface="Times New Roman" panose="02020603050405020304" pitchFamily="18" charset="0"/>
              </a:rPr>
              <a:t>артатыны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анықталды</a:t>
            </a:r>
            <a:r>
              <a:rPr lang="ru-RU" dirty="0">
                <a:solidFill>
                  <a:schemeClr val="tx1"/>
                </a:solidFill>
                <a:latin typeface="Times New Roman" panose="02020603050405020304" pitchFamily="18" charset="0"/>
                <a:cs typeface="Times New Roman" panose="02020603050405020304" pitchFamily="18" charset="0"/>
              </a:rPr>
              <a:t>.</a:t>
            </a:r>
            <a:r>
              <a:rPr lang="ru-RU" dirty="0" err="1">
                <a:solidFill>
                  <a:schemeClr val="tx1"/>
                </a:solidFill>
                <a:latin typeface="Times New Roman" panose="02020603050405020304" pitchFamily="18" charset="0"/>
                <a:cs typeface="Times New Roman" panose="02020603050405020304" pitchFamily="18" charset="0"/>
              </a:rPr>
              <a:t>Жаңа туған нәресте тәулігіне </a:t>
            </a:r>
            <a:r>
              <a:rPr lang="ru-RU" dirty="0">
                <a:solidFill>
                  <a:schemeClr val="tx1"/>
                </a:solidFill>
                <a:latin typeface="Times New Roman" panose="02020603050405020304" pitchFamily="18" charset="0"/>
                <a:cs typeface="Times New Roman" panose="02020603050405020304" pitchFamily="18" charset="0"/>
              </a:rPr>
              <a:t>- 21-22 </a:t>
            </a:r>
            <a:r>
              <a:rPr lang="ru-RU" dirty="0" err="1">
                <a:solidFill>
                  <a:schemeClr val="tx1"/>
                </a:solidFill>
                <a:latin typeface="Times New Roman" panose="02020603050405020304" pitchFamily="18" charset="0"/>
                <a:cs typeface="Times New Roman" panose="02020603050405020304" pitchFamily="18" charset="0"/>
              </a:rPr>
              <a:t>сағат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алты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айлық нәресте </a:t>
            </a:r>
            <a:r>
              <a:rPr lang="ru-RU" dirty="0">
                <a:solidFill>
                  <a:schemeClr val="tx1"/>
                </a:solidFill>
                <a:latin typeface="Times New Roman" panose="02020603050405020304" pitchFamily="18" charset="0"/>
                <a:cs typeface="Times New Roman" panose="02020603050405020304" pitchFamily="18" charset="0"/>
              </a:rPr>
              <a:t>14 </a:t>
            </a:r>
            <a:r>
              <a:rPr lang="ru-RU" dirty="0" err="1">
                <a:solidFill>
                  <a:schemeClr val="tx1"/>
                </a:solidFill>
                <a:latin typeface="Times New Roman" panose="02020603050405020304" pitchFamily="18" charset="0"/>
                <a:cs typeface="Times New Roman" panose="02020603050405020304" pitchFamily="18" charset="0"/>
              </a:rPr>
              <a:t>сағат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бір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сәби </a:t>
            </a:r>
            <a:r>
              <a:rPr lang="ru-RU" dirty="0">
                <a:solidFill>
                  <a:schemeClr val="tx1"/>
                </a:solidFill>
                <a:latin typeface="Times New Roman" panose="02020603050405020304" pitchFamily="18" charset="0"/>
                <a:cs typeface="Times New Roman" panose="02020603050405020304" pitchFamily="18" charset="0"/>
              </a:rPr>
              <a:t>13 </a:t>
            </a:r>
            <a:r>
              <a:rPr lang="ru-RU" dirty="0" err="1">
                <a:solidFill>
                  <a:schemeClr val="tx1"/>
                </a:solidFill>
                <a:latin typeface="Times New Roman" panose="02020603050405020304" pitchFamily="18" charset="0"/>
                <a:cs typeface="Times New Roman" panose="02020603050405020304" pitchFamily="18" charset="0"/>
              </a:rPr>
              <a:t>сағат үйыктайды</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Төрт жасар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сәби төулігіне </a:t>
            </a:r>
            <a:r>
              <a:rPr lang="ru-RU" dirty="0">
                <a:solidFill>
                  <a:schemeClr val="tx1"/>
                </a:solidFill>
                <a:latin typeface="Times New Roman" panose="02020603050405020304" pitchFamily="18" charset="0"/>
                <a:cs typeface="Times New Roman" panose="02020603050405020304" pitchFamily="18" charset="0"/>
              </a:rPr>
              <a:t>- 12 </a:t>
            </a:r>
            <a:r>
              <a:rPr lang="ru-RU" dirty="0" err="1">
                <a:solidFill>
                  <a:schemeClr val="tx1"/>
                </a:solidFill>
                <a:latin typeface="Times New Roman" panose="02020603050405020304" pitchFamily="18" charset="0"/>
                <a:cs typeface="Times New Roman" panose="02020603050405020304" pitchFamily="18" charset="0"/>
              </a:rPr>
              <a:t>сағат</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жеті</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жасар</a:t>
            </a:r>
            <a:r>
              <a:rPr lang="ru-RU" dirty="0">
                <a:solidFill>
                  <a:schemeClr val="tx1"/>
                </a:solidFill>
                <a:latin typeface="Times New Roman" panose="02020603050405020304" pitchFamily="18" charset="0"/>
                <a:cs typeface="Times New Roman" panose="02020603050405020304" pitchFamily="18" charset="0"/>
              </a:rPr>
              <a:t> бала - 11 </a:t>
            </a:r>
            <a:r>
              <a:rPr lang="ru-RU" dirty="0" err="1">
                <a:solidFill>
                  <a:schemeClr val="tx1"/>
                </a:solidFill>
                <a:latin typeface="Times New Roman" panose="02020603050405020304" pitchFamily="18" charset="0"/>
                <a:cs typeface="Times New Roman" panose="02020603050405020304" pitchFamily="18" charset="0"/>
              </a:rPr>
              <a:t>сағат</a:t>
            </a:r>
            <a:r>
              <a:rPr lang="ru-RU" dirty="0">
                <a:solidFill>
                  <a:schemeClr val="tx1"/>
                </a:solidFill>
                <a:latin typeface="Times New Roman" panose="02020603050405020304" pitchFamily="18" charset="0"/>
                <a:cs typeface="Times New Roman" panose="02020603050405020304" pitchFamily="18" charset="0"/>
              </a:rPr>
              <a:t>, он </a:t>
            </a:r>
            <a:r>
              <a:rPr lang="ru-RU" dirty="0" err="1">
                <a:solidFill>
                  <a:schemeClr val="tx1"/>
                </a:solidFill>
                <a:latin typeface="Times New Roman" panose="02020603050405020304" pitchFamily="18" charset="0"/>
                <a:cs typeface="Times New Roman" panose="02020603050405020304" pitchFamily="18" charset="0"/>
              </a:rPr>
              <a:t>жасар</a:t>
            </a:r>
            <a:r>
              <a:rPr lang="ru-RU" dirty="0">
                <a:solidFill>
                  <a:schemeClr val="tx1"/>
                </a:solidFill>
                <a:latin typeface="Times New Roman" panose="02020603050405020304" pitchFamily="18" charset="0"/>
                <a:cs typeface="Times New Roman" panose="02020603050405020304" pitchFamily="18" charset="0"/>
              </a:rPr>
              <a:t> бала - 10 </a:t>
            </a:r>
            <a:r>
              <a:rPr lang="ru-RU" dirty="0" err="1">
                <a:solidFill>
                  <a:schemeClr val="tx1"/>
                </a:solidFill>
                <a:latin typeface="Times New Roman" panose="02020603050405020304" pitchFamily="18" charset="0"/>
                <a:cs typeface="Times New Roman" panose="02020603050405020304" pitchFamily="18" charset="0"/>
              </a:rPr>
              <a:t>сағат ұйықтайды</a:t>
            </a:r>
            <a:r>
              <a:rPr lang="ru-RU" dirty="0">
                <a:solidFill>
                  <a:schemeClr val="tx1"/>
                </a:solidFill>
                <a:latin typeface="Times New Roman" panose="02020603050405020304" pitchFamily="18" charset="0"/>
                <a:cs typeface="Times New Roman" panose="02020603050405020304" pitchFamily="18" charset="0"/>
              </a:rPr>
              <a:t>. 15 </a:t>
            </a:r>
            <a:r>
              <a:rPr lang="ru-RU" dirty="0" err="1">
                <a:solidFill>
                  <a:schemeClr val="tx1"/>
                </a:solidFill>
                <a:latin typeface="Times New Roman" panose="02020603050405020304" pitchFamily="18" charset="0"/>
                <a:cs typeface="Times New Roman" panose="02020603050405020304" pitchFamily="18" charset="0"/>
              </a:rPr>
              <a:t>жасар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жасөспірім төулігіне </a:t>
            </a:r>
            <a:r>
              <a:rPr lang="ru-RU" dirty="0">
                <a:solidFill>
                  <a:schemeClr val="tx1"/>
                </a:solidFill>
                <a:latin typeface="Times New Roman" panose="02020603050405020304" pitchFamily="18" charset="0"/>
                <a:cs typeface="Times New Roman" panose="02020603050405020304" pitchFamily="18" charset="0"/>
              </a:rPr>
              <a:t>- 9 </a:t>
            </a:r>
            <a:r>
              <a:rPr lang="ru-RU" dirty="0" err="1">
                <a:solidFill>
                  <a:schemeClr val="tx1"/>
                </a:solidFill>
                <a:latin typeface="Times New Roman" panose="02020603050405020304" pitchFamily="18" charset="0"/>
                <a:cs typeface="Times New Roman" panose="02020603050405020304" pitchFamily="18" charset="0"/>
              </a:rPr>
              <a:t>сағат</a:t>
            </a:r>
            <a:r>
              <a:rPr lang="ru-RU" dirty="0">
                <a:solidFill>
                  <a:schemeClr val="tx1"/>
                </a:solidFill>
                <a:latin typeface="Times New Roman" panose="02020603050405020304" pitchFamily="18" charset="0"/>
                <a:cs typeface="Times New Roman" panose="02020603050405020304" pitchFamily="18" charset="0"/>
              </a:rPr>
              <a:t>, 17 </a:t>
            </a:r>
            <a:r>
              <a:rPr lang="ru-RU" dirty="0" err="1">
                <a:solidFill>
                  <a:schemeClr val="tx1"/>
                </a:solidFill>
                <a:latin typeface="Times New Roman" panose="02020603050405020304" pitchFamily="18" charset="0"/>
                <a:cs typeface="Times New Roman" panose="02020603050405020304" pitchFamily="18" charset="0"/>
              </a:rPr>
              <a:t>жасар</a:t>
            </a:r>
            <a:r>
              <a:rPr lang="ru-RU" dirty="0">
                <a:solidFill>
                  <a:schemeClr val="tx1"/>
                </a:solidFill>
                <a:latin typeface="Times New Roman" panose="02020603050405020304" pitchFamily="18" charset="0"/>
                <a:cs typeface="Times New Roman" panose="02020603050405020304" pitchFamily="18" charset="0"/>
              </a:rPr>
              <a:t> </a:t>
            </a:r>
            <a:r>
              <a:rPr lang="ru-RU" dirty="0" err="1">
                <a:solidFill>
                  <a:schemeClr val="tx1"/>
                </a:solidFill>
                <a:latin typeface="Times New Roman" panose="02020603050405020304" pitchFamily="18" charset="0"/>
                <a:cs typeface="Times New Roman" panose="02020603050405020304" pitchFamily="18" charset="0"/>
              </a:rPr>
              <a:t>жасөспірімдер </a:t>
            </a:r>
            <a:r>
              <a:rPr lang="ru-RU" dirty="0">
                <a:solidFill>
                  <a:schemeClr val="tx1"/>
                </a:solidFill>
                <a:latin typeface="Times New Roman" panose="02020603050405020304" pitchFamily="18" charset="0"/>
                <a:cs typeface="Times New Roman" panose="02020603050405020304" pitchFamily="18" charset="0"/>
              </a:rPr>
              <a:t>7 - 8 </a:t>
            </a:r>
            <a:r>
              <a:rPr lang="ru-RU" dirty="0" err="1">
                <a:solidFill>
                  <a:schemeClr val="tx1"/>
                </a:solidFill>
                <a:latin typeface="Times New Roman" panose="02020603050405020304" pitchFamily="18" charset="0"/>
                <a:cs typeface="Times New Roman" panose="02020603050405020304" pitchFamily="18" charset="0"/>
              </a:rPr>
              <a:t>сағат ұйықтаса </a:t>
            </a:r>
            <a:r>
              <a:rPr lang="ru-RU" dirty="0">
                <a:solidFill>
                  <a:schemeClr val="tx1"/>
                </a:solidFill>
                <a:latin typeface="Times New Roman" panose="02020603050405020304" pitchFamily="18" charset="0"/>
                <a:cs typeface="Times New Roman" panose="02020603050405020304" pitchFamily="18" charset="0"/>
              </a:rPr>
              <a:t>да </a:t>
            </a:r>
            <a:r>
              <a:rPr lang="ru-RU" dirty="0" err="1">
                <a:solidFill>
                  <a:schemeClr val="tx1"/>
                </a:solidFill>
                <a:latin typeface="Times New Roman" panose="02020603050405020304" pitchFamily="18" charset="0"/>
                <a:cs typeface="Times New Roman" panose="02020603050405020304" pitchFamily="18" charset="0"/>
              </a:rPr>
              <a:t>жеткілікті</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5682667" y="182272"/>
            <a:ext cx="3960440" cy="223224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46814" y="182271"/>
            <a:ext cx="3888431" cy="2232248"/>
          </a:xfrm>
          <a:prstGeom prst="rect">
            <a:avLst/>
          </a:prstGeom>
          <a:noFill/>
          <a:ln w="9525">
            <a:noFill/>
            <a:miter lim="800000"/>
            <a:headEnd/>
            <a:tailEnd/>
          </a:ln>
        </p:spPr>
      </p:pic>
    </p:spTree>
    <p:extLst>
      <p:ext uri="{BB962C8B-B14F-4D97-AF65-F5344CB8AC3E}">
        <p14:creationId xmlns:p14="http://schemas.microsoft.com/office/powerpoint/2010/main" val="398114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0606" y="195486"/>
            <a:ext cx="8229600" cy="569218"/>
          </a:xfrm>
        </p:spPr>
        <p:txBody>
          <a:bodyPr>
            <a:noAutofit/>
          </a:bodyPr>
          <a:lstStyle/>
          <a:p>
            <a:pPr algn="ctr"/>
            <a:r>
              <a:rPr lang="kk-KZ" b="1" dirty="0">
                <a:solidFill>
                  <a:srgbClr val="FF0000"/>
                </a:solidFill>
                <a:latin typeface="Times New Roman" panose="02020603050405020304" pitchFamily="18" charset="0"/>
                <a:cs typeface="Times New Roman" panose="02020603050405020304" pitchFamily="18" charset="0"/>
              </a:rPr>
              <a:t>Биологиялық сағат</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70411" y="1008410"/>
            <a:ext cx="5543005" cy="5546088"/>
          </a:xfrm>
        </p:spPr>
        <p:txBody>
          <a:bodyPr>
            <a:normAutofit/>
          </a:bodyPr>
          <a:lstStyle/>
          <a:p>
            <a:pPr algn="just"/>
            <a:r>
              <a:rPr lang="ru-RU" b="1" dirty="0" err="1">
                <a:latin typeface="Times New Roman" panose="02020603050405020304" pitchFamily="18" charset="0"/>
                <a:cs typeface="Times New Roman" panose="02020603050405020304" pitchFamily="18" charset="0"/>
              </a:rPr>
              <a:t>Биологиялық сағат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жануарлар</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адамның уақыт өлшемін бағдарлау қасиеті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жасушалардағы физикалық-химиялық және физиологиялық процестердің 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 қайталанып отыруына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 ырғақ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негізделген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Мұндай қабілеттілік 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жасушалылардан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адамға дейін</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тірі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ағзалардың барлығында 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зерттеушілер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 сағат» организмнің геофизикалық факторлардың (жердің электр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 </a:t>
            </a:r>
            <a:r>
              <a:rPr lang="ru-RU" dirty="0">
                <a:latin typeface="Times New Roman" panose="02020603050405020304" pitchFamily="18" charset="0"/>
                <a:cs typeface="Times New Roman" panose="02020603050405020304" pitchFamily="18" charset="0"/>
              </a:rPr>
              <a:t>магнит </a:t>
            </a:r>
            <a:r>
              <a:rPr lang="ru-RU" dirty="0" err="1">
                <a:latin typeface="Times New Roman" panose="02020603050405020304" pitchFamily="18" charset="0"/>
                <a:cs typeface="Times New Roman" panose="02020603050405020304" pitchFamily="18" charset="0"/>
              </a:rPr>
              <a:t>өрісі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Күн </a:t>
            </a:r>
            <a:r>
              <a:rPr lang="ru-RU" dirty="0">
                <a:latin typeface="Times New Roman" panose="02020603050405020304" pitchFamily="18" charset="0"/>
                <a:cs typeface="Times New Roman" panose="02020603050405020304" pitchFamily="18" charset="0"/>
              </a:rPr>
              <a:t>мен </a:t>
            </a:r>
            <a:r>
              <a:rPr lang="ru-RU" dirty="0" err="1">
                <a:latin typeface="Times New Roman" panose="02020603050405020304" pitchFamily="18" charset="0"/>
                <a:cs typeface="Times New Roman" panose="02020603050405020304" pitchFamily="18" charset="0"/>
              </a:rPr>
              <a:t>ғарыш радиациясының тәуліктік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маусымдық қайталануының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өзгеруін қабылдау қабілетіне негізделген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есептейді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«Биологиялық сағат» тұтас ағзалардың </a:t>
            </a:r>
            <a:r>
              <a:rPr lang="ru-RU" dirty="0">
                <a:latin typeface="Times New Roman" panose="02020603050405020304" pitchFamily="18" charset="0"/>
                <a:cs typeface="Times New Roman" panose="02020603050405020304" pitchFamily="18" charset="0"/>
              </a:rPr>
              <a:t>да, </a:t>
            </a:r>
            <a:r>
              <a:rPr lang="ru-RU" dirty="0" err="1">
                <a:latin typeface="Times New Roman" panose="02020603050405020304" pitchFamily="18" charset="0"/>
                <a:cs typeface="Times New Roman" panose="02020603050405020304" pitchFamily="18" charset="0"/>
              </a:rPr>
              <a:t>сондай-ақ </a:t>
            </a:r>
            <a:r>
              <a:rPr lang="ru-RU" dirty="0">
                <a:latin typeface="Times New Roman" panose="02020603050405020304" pitchFamily="18" charset="0"/>
                <a:cs typeface="Times New Roman" panose="02020603050405020304" pitchFamily="18" charset="0"/>
              </a:rPr>
              <a:t>клетка </a:t>
            </a:r>
            <a:r>
              <a:rPr lang="ru-RU" dirty="0" err="1">
                <a:latin typeface="Times New Roman" panose="02020603050405020304" pitchFamily="18" charset="0"/>
                <a:cs typeface="Times New Roman" panose="02020603050405020304" pitchFamily="18" charset="0"/>
              </a:rPr>
              <a:t>ішіндегі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процестердің </a:t>
            </a:r>
            <a:r>
              <a:rPr lang="ru-RU" dirty="0">
                <a:latin typeface="Times New Roman" panose="02020603050405020304" pitchFamily="18" charset="0"/>
                <a:cs typeface="Times New Roman" panose="02020603050405020304" pitchFamily="18" charset="0"/>
              </a:rPr>
              <a:t>де </a:t>
            </a:r>
            <a:r>
              <a:rPr lang="ru-RU" dirty="0" err="1">
                <a:latin typeface="Times New Roman" panose="02020603050405020304" pitchFamily="18" charset="0"/>
                <a:cs typeface="Times New Roman" panose="02020603050405020304" pitchFamily="18" charset="0"/>
              </a:rPr>
              <a:t>дұрыс тәуліктік жұмыс ырғағын басқарады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Ғылымда «Биологиялық сағаттың» </a:t>
            </a:r>
            <a:r>
              <a:rPr lang="ru-RU" dirty="0">
                <a:latin typeface="Times New Roman" panose="02020603050405020304" pitchFamily="18" charset="0"/>
                <a:cs typeface="Times New Roman" panose="02020603050405020304" pitchFamily="18" charset="0"/>
              </a:rPr>
              <a:t>сыры </a:t>
            </a:r>
            <a:r>
              <a:rPr lang="ru-RU" dirty="0" err="1">
                <a:latin typeface="Times New Roman" panose="02020603050405020304" pitchFamily="18" charset="0"/>
                <a:cs typeface="Times New Roman" panose="02020603050405020304" pitchFamily="18" charset="0"/>
              </a:rPr>
              <a:t>әлі толықтай ашылған жоқ</a:t>
            </a:r>
            <a:r>
              <a:rPr lang="ru-RU" dirty="0">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cstate="print"/>
          <a:srcRect/>
          <a:stretch>
            <a:fillRect/>
          </a:stretch>
        </p:blipFill>
        <p:spPr bwMode="auto">
          <a:xfrm>
            <a:off x="6744072" y="3933056"/>
            <a:ext cx="3693790"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3" cstate="print"/>
          <a:srcRect/>
          <a:stretch>
            <a:fillRect/>
          </a:stretch>
        </p:blipFill>
        <p:spPr bwMode="auto">
          <a:xfrm>
            <a:off x="6744072" y="836712"/>
            <a:ext cx="3672408" cy="2808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8238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Қартаю-бұл</a:t>
            </a:r>
            <a:r>
              <a:rPr lang="ru-RU" dirty="0"/>
              <a:t> ауру </a:t>
            </a:r>
            <a:r>
              <a:rPr lang="ru-RU" dirty="0" err="1"/>
              <a:t>емес</a:t>
            </a:r>
            <a:r>
              <a:rPr lang="ru-RU" dirty="0"/>
              <a:t>, </a:t>
            </a:r>
            <a:r>
              <a:rPr lang="ru-RU" dirty="0" err="1"/>
              <a:t>табиғи</a:t>
            </a:r>
            <a:r>
              <a:rPr lang="ru-RU" dirty="0"/>
              <a:t> </a:t>
            </a:r>
            <a:r>
              <a:rPr lang="ru-RU" dirty="0" err="1"/>
              <a:t>физиологиялық</a:t>
            </a:r>
            <a:r>
              <a:rPr lang="ru-RU" dirty="0"/>
              <a:t> процесс, </a:t>
            </a:r>
            <a:r>
              <a:rPr lang="ru-RU" dirty="0" err="1"/>
              <a:t>бұл</a:t>
            </a:r>
            <a:r>
              <a:rPr lang="ru-RU" dirty="0"/>
              <a:t> </a:t>
            </a:r>
            <a:r>
              <a:rPr lang="ru-RU" dirty="0" err="1"/>
              <a:t>жасушалардың</a:t>
            </a:r>
            <a:r>
              <a:rPr lang="ru-RU" dirty="0"/>
              <a:t>, </a:t>
            </a:r>
            <a:r>
              <a:rPr lang="ru-RU" dirty="0" err="1"/>
              <a:t>тіндердің</a:t>
            </a:r>
            <a:r>
              <a:rPr lang="ru-RU" dirty="0"/>
              <a:t> </a:t>
            </a:r>
            <a:r>
              <a:rPr lang="ru-RU" dirty="0" err="1"/>
              <a:t>және</a:t>
            </a:r>
            <a:r>
              <a:rPr lang="ru-RU" dirty="0"/>
              <a:t> </a:t>
            </a:r>
            <a:r>
              <a:rPr lang="ru-RU" dirty="0" err="1"/>
              <a:t>ағзаның</a:t>
            </a:r>
            <a:r>
              <a:rPr lang="ru-RU" dirty="0"/>
              <a:t> </a:t>
            </a:r>
            <a:r>
              <a:rPr lang="ru-RU" dirty="0" err="1"/>
              <a:t>өмір</a:t>
            </a:r>
            <a:r>
              <a:rPr lang="ru-RU" dirty="0"/>
              <a:t> </a:t>
            </a:r>
            <a:r>
              <a:rPr lang="ru-RU" dirty="0" err="1"/>
              <a:t>бойы</a:t>
            </a:r>
            <a:r>
              <a:rPr lang="ru-RU" dirty="0"/>
              <a:t> </a:t>
            </a:r>
            <a:r>
              <a:rPr lang="ru-RU" dirty="0" err="1"/>
              <a:t>қалпына</a:t>
            </a:r>
            <a:r>
              <a:rPr lang="ru-RU" dirty="0"/>
              <a:t> </a:t>
            </a:r>
            <a:r>
              <a:rPr lang="ru-RU" dirty="0" err="1"/>
              <a:t>келтірілмейтін</a:t>
            </a:r>
            <a:r>
              <a:rPr lang="ru-RU" dirty="0"/>
              <a:t> </a:t>
            </a:r>
            <a:r>
              <a:rPr lang="ru-RU" dirty="0" err="1"/>
              <a:t>зақымдануының</a:t>
            </a:r>
            <a:r>
              <a:rPr lang="ru-RU" dirty="0"/>
              <a:t> </a:t>
            </a:r>
            <a:r>
              <a:rPr lang="ru-RU" dirty="0" err="1"/>
              <a:t>жинақталуының</a:t>
            </a:r>
            <a:r>
              <a:rPr lang="ru-RU" dirty="0"/>
              <a:t> </a:t>
            </a:r>
            <a:r>
              <a:rPr lang="ru-RU" dirty="0" err="1"/>
              <a:t>нәтижесі</a:t>
            </a:r>
            <a:r>
              <a:rPr lang="ru-RU" dirty="0"/>
              <a:t>:</a:t>
            </a:r>
          </a:p>
          <a:p>
            <a:r>
              <a:rPr lang="ru-RU" dirty="0"/>
              <a:t> 1. </a:t>
            </a:r>
            <a:r>
              <a:rPr lang="ru-RU" dirty="0" err="1"/>
              <a:t>Дененің</a:t>
            </a:r>
            <a:r>
              <a:rPr lang="ru-RU" dirty="0"/>
              <a:t> </a:t>
            </a:r>
            <a:r>
              <a:rPr lang="ru-RU" dirty="0" err="1"/>
              <a:t>бейімделу</a:t>
            </a:r>
            <a:r>
              <a:rPr lang="ru-RU" dirty="0"/>
              <a:t> </a:t>
            </a:r>
            <a:r>
              <a:rPr lang="ru-RU" dirty="0" err="1"/>
              <a:t>қабілетінің</a:t>
            </a:r>
            <a:r>
              <a:rPr lang="ru-RU" dirty="0"/>
              <a:t> </a:t>
            </a:r>
            <a:r>
              <a:rPr lang="ru-RU" dirty="0" err="1"/>
              <a:t>төмендеуі</a:t>
            </a:r>
            <a:endParaRPr lang="ru-RU" dirty="0"/>
          </a:p>
          <a:p>
            <a:r>
              <a:rPr lang="ru-RU" dirty="0"/>
              <a:t> 2. </a:t>
            </a:r>
            <a:r>
              <a:rPr lang="ru-RU" dirty="0" err="1"/>
              <a:t>Өлім</a:t>
            </a:r>
            <a:r>
              <a:rPr lang="ru-RU" dirty="0"/>
              <a:t> </a:t>
            </a:r>
            <a:r>
              <a:rPr lang="ru-RU" dirty="0" err="1"/>
              <a:t>ықтималдығын</a:t>
            </a:r>
            <a:r>
              <a:rPr lang="ru-RU" dirty="0"/>
              <a:t> </a:t>
            </a:r>
            <a:r>
              <a:rPr lang="ru-RU" dirty="0" err="1"/>
              <a:t>арттыру</a:t>
            </a:r>
            <a:endParaRPr lang="ru-RU" dirty="0"/>
          </a:p>
          <a:p>
            <a:r>
              <a:rPr lang="ru-RU" dirty="0"/>
              <a:t> 3. </a:t>
            </a:r>
            <a:r>
              <a:rPr lang="ru-RU" dirty="0" err="1"/>
              <a:t>Ұрпақ</a:t>
            </a:r>
            <a:r>
              <a:rPr lang="ru-RU" dirty="0"/>
              <a:t> беру </a:t>
            </a:r>
            <a:r>
              <a:rPr lang="ru-RU" dirty="0" err="1"/>
              <a:t>мүмкіндігінің</a:t>
            </a:r>
            <a:r>
              <a:rPr lang="ru-RU" dirty="0"/>
              <a:t> </a:t>
            </a:r>
            <a:r>
              <a:rPr lang="ru-RU" dirty="0" err="1"/>
              <a:t>төмендеуі</a:t>
            </a:r>
            <a:endParaRPr lang="ru-RU" dirty="0"/>
          </a:p>
        </p:txBody>
      </p:sp>
    </p:spTree>
    <p:extLst>
      <p:ext uri="{BB962C8B-B14F-4D97-AF65-F5344CB8AC3E}">
        <p14:creationId xmlns:p14="http://schemas.microsoft.com/office/powerpoint/2010/main" val="78893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err="1"/>
              <a:t>Қартаю</a:t>
            </a:r>
            <a:r>
              <a:rPr lang="ru-RU" dirty="0"/>
              <a:t> </a:t>
            </a:r>
            <a:r>
              <a:rPr lang="ru-RU" dirty="0" err="1"/>
              <a:t>процесінің</a:t>
            </a:r>
            <a:r>
              <a:rPr lang="ru-RU" dirty="0"/>
              <a:t> </a:t>
            </a:r>
            <a:r>
              <a:rPr lang="ru-RU" dirty="0" err="1"/>
              <a:t>ерекшеліктері</a:t>
            </a:r>
            <a:r>
              <a:rPr lang="ru-RU" dirty="0"/>
              <a:t>: </a:t>
            </a:r>
          </a:p>
          <a:p>
            <a:r>
              <a:rPr lang="ru-RU" dirty="0"/>
              <a:t>1. </a:t>
            </a:r>
            <a:r>
              <a:rPr lang="ru-RU" dirty="0" err="1"/>
              <a:t>Әр</a:t>
            </a:r>
            <a:r>
              <a:rPr lang="ru-RU" dirty="0"/>
              <a:t> </a:t>
            </a:r>
            <a:r>
              <a:rPr lang="ru-RU" dirty="0" err="1"/>
              <a:t>түрлі</a:t>
            </a:r>
            <a:r>
              <a:rPr lang="ru-RU" dirty="0"/>
              <a:t> </a:t>
            </a:r>
            <a:r>
              <a:rPr lang="ru-RU" dirty="0" err="1"/>
              <a:t>жасушалардың</a:t>
            </a:r>
            <a:r>
              <a:rPr lang="ru-RU" dirty="0"/>
              <a:t> </a:t>
            </a:r>
            <a:r>
              <a:rPr lang="ru-RU" dirty="0" err="1"/>
              <a:t>қартаюының</a:t>
            </a:r>
            <a:r>
              <a:rPr lang="ru-RU" dirty="0"/>
              <a:t> </a:t>
            </a:r>
            <a:r>
              <a:rPr lang="ru-RU" dirty="0" err="1"/>
              <a:t>бір</a:t>
            </a:r>
            <a:r>
              <a:rPr lang="ru-RU" dirty="0"/>
              <a:t> </a:t>
            </a:r>
            <a:r>
              <a:rPr lang="ru-RU" dirty="0" err="1"/>
              <a:t>мезгілде</a:t>
            </a:r>
            <a:r>
              <a:rPr lang="ru-RU" dirty="0"/>
              <a:t> </a:t>
            </a:r>
            <a:r>
              <a:rPr lang="ru-RU" dirty="0" err="1"/>
              <a:t>басталуы</a:t>
            </a:r>
            <a:r>
              <a:rPr lang="ru-RU" dirty="0"/>
              <a:t>. </a:t>
            </a:r>
          </a:p>
          <a:p>
            <a:r>
              <a:rPr lang="ru-RU" dirty="0"/>
              <a:t>2. </a:t>
            </a:r>
            <a:r>
              <a:rPr lang="ru-RU" dirty="0" err="1"/>
              <a:t>Әр</a:t>
            </a:r>
            <a:r>
              <a:rPr lang="ru-RU" dirty="0"/>
              <a:t> </a:t>
            </a:r>
            <a:r>
              <a:rPr lang="ru-RU" dirty="0" err="1"/>
              <a:t>түрлі</a:t>
            </a:r>
            <a:r>
              <a:rPr lang="ru-RU" dirty="0"/>
              <a:t> </a:t>
            </a:r>
            <a:r>
              <a:rPr lang="ru-RU" dirty="0" err="1"/>
              <a:t>органдардағы</a:t>
            </a:r>
            <a:r>
              <a:rPr lang="ru-RU" dirty="0"/>
              <a:t> </a:t>
            </a:r>
            <a:r>
              <a:rPr lang="ru-RU" dirty="0" err="1"/>
              <a:t>және</a:t>
            </a:r>
            <a:r>
              <a:rPr lang="ru-RU" dirty="0"/>
              <a:t> </a:t>
            </a:r>
            <a:r>
              <a:rPr lang="ru-RU" dirty="0" err="1"/>
              <a:t>тіпті</a:t>
            </a:r>
            <a:r>
              <a:rPr lang="ru-RU" dirty="0"/>
              <a:t> </a:t>
            </a:r>
            <a:r>
              <a:rPr lang="ru-RU" dirty="0" err="1"/>
              <a:t>бір</a:t>
            </a:r>
            <a:r>
              <a:rPr lang="ru-RU" dirty="0"/>
              <a:t> </a:t>
            </a:r>
            <a:r>
              <a:rPr lang="ru-RU" dirty="0" err="1"/>
              <a:t>органның</a:t>
            </a:r>
            <a:r>
              <a:rPr lang="ru-RU" dirty="0"/>
              <a:t> </a:t>
            </a:r>
            <a:r>
              <a:rPr lang="ru-RU" dirty="0" err="1"/>
              <a:t>әртүрлі</a:t>
            </a:r>
            <a:r>
              <a:rPr lang="ru-RU" dirty="0"/>
              <a:t> </a:t>
            </a:r>
            <a:r>
              <a:rPr lang="ru-RU" dirty="0" err="1"/>
              <a:t>құрылымдарындағы</a:t>
            </a:r>
            <a:r>
              <a:rPr lang="ru-RU" dirty="0"/>
              <a:t> </a:t>
            </a:r>
            <a:r>
              <a:rPr lang="ru-RU" dirty="0" err="1"/>
              <a:t>жасқа</a:t>
            </a:r>
            <a:r>
              <a:rPr lang="ru-RU" dirty="0"/>
              <a:t> </a:t>
            </a:r>
            <a:r>
              <a:rPr lang="ru-RU" dirty="0" err="1"/>
              <a:t>байланысты</a:t>
            </a:r>
            <a:r>
              <a:rPr lang="ru-RU" dirty="0"/>
              <a:t> </a:t>
            </a:r>
            <a:r>
              <a:rPr lang="ru-RU" dirty="0" err="1"/>
              <a:t>өзгерістердің</a:t>
            </a:r>
            <a:r>
              <a:rPr lang="ru-RU" dirty="0"/>
              <a:t> </a:t>
            </a:r>
            <a:r>
              <a:rPr lang="ru-RU" dirty="0" err="1"/>
              <a:t>әр</a:t>
            </a:r>
            <a:r>
              <a:rPr lang="ru-RU" dirty="0"/>
              <a:t> </a:t>
            </a:r>
            <a:r>
              <a:rPr lang="ru-RU" dirty="0" err="1"/>
              <a:t>түрлі</a:t>
            </a:r>
            <a:r>
              <a:rPr lang="ru-RU" dirty="0"/>
              <a:t> </a:t>
            </a:r>
            <a:r>
              <a:rPr lang="ru-RU" dirty="0" err="1"/>
              <a:t>дәрежесі</a:t>
            </a:r>
            <a:r>
              <a:rPr lang="ru-RU" dirty="0"/>
              <a:t>.</a:t>
            </a:r>
          </a:p>
          <a:p>
            <a:r>
              <a:rPr lang="ru-RU" dirty="0"/>
              <a:t> 3. </a:t>
            </a:r>
            <a:r>
              <a:rPr lang="ru-RU" dirty="0" err="1"/>
              <a:t>Әр</a:t>
            </a:r>
            <a:r>
              <a:rPr lang="ru-RU" dirty="0"/>
              <a:t> </a:t>
            </a:r>
            <a:r>
              <a:rPr lang="ru-RU" dirty="0" err="1"/>
              <a:t>түрлі</a:t>
            </a:r>
            <a:r>
              <a:rPr lang="ru-RU" dirty="0"/>
              <a:t> </a:t>
            </a:r>
            <a:r>
              <a:rPr lang="ru-RU" dirty="0" err="1"/>
              <a:t>жылдамдықтағы</a:t>
            </a:r>
            <a:r>
              <a:rPr lang="ru-RU" dirty="0"/>
              <a:t> </a:t>
            </a:r>
            <a:r>
              <a:rPr lang="ru-RU" dirty="0" err="1"/>
              <a:t>әртүрлі</a:t>
            </a:r>
            <a:r>
              <a:rPr lang="ru-RU" dirty="0"/>
              <a:t> </a:t>
            </a:r>
            <a:r>
              <a:rPr lang="ru-RU" dirty="0" err="1"/>
              <a:t>органдар</a:t>
            </a:r>
            <a:r>
              <a:rPr lang="ru-RU" dirty="0"/>
              <a:t> мен </a:t>
            </a:r>
            <a:r>
              <a:rPr lang="ru-RU" dirty="0" err="1"/>
              <a:t>жүйелерде</a:t>
            </a:r>
            <a:r>
              <a:rPr lang="ru-RU" dirty="0"/>
              <a:t> </a:t>
            </a:r>
            <a:r>
              <a:rPr lang="ru-RU" dirty="0" err="1"/>
              <a:t>жасқа</a:t>
            </a:r>
            <a:r>
              <a:rPr lang="ru-RU" dirty="0"/>
              <a:t> </a:t>
            </a:r>
            <a:r>
              <a:rPr lang="ru-RU" dirty="0" err="1"/>
              <a:t>байланысты</a:t>
            </a:r>
            <a:r>
              <a:rPr lang="ru-RU" dirty="0"/>
              <a:t> </a:t>
            </a:r>
            <a:r>
              <a:rPr lang="ru-RU" dirty="0" err="1"/>
              <a:t>өзгерістердің</a:t>
            </a:r>
            <a:r>
              <a:rPr lang="ru-RU" dirty="0"/>
              <a:t> </a:t>
            </a:r>
            <a:r>
              <a:rPr lang="ru-RU" dirty="0" err="1"/>
              <a:t>пайда</a:t>
            </a:r>
            <a:r>
              <a:rPr lang="ru-RU" dirty="0"/>
              <a:t> </a:t>
            </a:r>
            <a:r>
              <a:rPr lang="ru-RU" dirty="0" err="1"/>
              <a:t>болуы</a:t>
            </a:r>
            <a:r>
              <a:rPr lang="ru-RU" dirty="0"/>
              <a:t>. </a:t>
            </a:r>
          </a:p>
          <a:p>
            <a:r>
              <a:rPr lang="ru-RU" dirty="0"/>
              <a:t>4. </a:t>
            </a:r>
            <a:r>
              <a:rPr lang="ru-RU" dirty="0" err="1"/>
              <a:t>Кейбіреулердің</a:t>
            </a:r>
            <a:r>
              <a:rPr lang="ru-RU" dirty="0"/>
              <a:t> </a:t>
            </a:r>
            <a:r>
              <a:rPr lang="ru-RU" dirty="0" err="1"/>
              <a:t>белсендірілуіне</a:t>
            </a:r>
            <a:r>
              <a:rPr lang="ru-RU" dirty="0"/>
              <a:t> </a:t>
            </a:r>
            <a:r>
              <a:rPr lang="ru-RU" dirty="0" err="1"/>
              <a:t>және</a:t>
            </a:r>
            <a:r>
              <a:rPr lang="ru-RU" dirty="0"/>
              <a:t> </a:t>
            </a:r>
            <a:r>
              <a:rPr lang="ru-RU" dirty="0" err="1"/>
              <a:t>басқа</a:t>
            </a:r>
            <a:r>
              <a:rPr lang="ru-RU" dirty="0"/>
              <a:t> </a:t>
            </a:r>
            <a:r>
              <a:rPr lang="ru-RU" dirty="0" err="1"/>
              <a:t>өмірлік</a:t>
            </a:r>
            <a:r>
              <a:rPr lang="ru-RU" dirty="0"/>
              <a:t> </a:t>
            </a:r>
            <a:r>
              <a:rPr lang="ru-RU" dirty="0" err="1"/>
              <a:t>процестердің</a:t>
            </a:r>
            <a:r>
              <a:rPr lang="ru-RU" dirty="0"/>
              <a:t> </a:t>
            </a:r>
            <a:r>
              <a:rPr lang="ru-RU" dirty="0" err="1"/>
              <a:t>қысымына</a:t>
            </a:r>
            <a:r>
              <a:rPr lang="ru-RU" dirty="0"/>
              <a:t> </a:t>
            </a:r>
            <a:r>
              <a:rPr lang="ru-RU" dirty="0" err="1"/>
              <a:t>байланысты</a:t>
            </a:r>
            <a:r>
              <a:rPr lang="ru-RU" dirty="0"/>
              <a:t> </a:t>
            </a:r>
            <a:r>
              <a:rPr lang="ru-RU" dirty="0" err="1"/>
              <a:t>жасқа</a:t>
            </a:r>
            <a:r>
              <a:rPr lang="ru-RU" dirty="0"/>
              <a:t> </a:t>
            </a:r>
            <a:r>
              <a:rPr lang="ru-RU" dirty="0" err="1"/>
              <a:t>байланысты</a:t>
            </a:r>
            <a:r>
              <a:rPr lang="ru-RU" dirty="0"/>
              <a:t> </a:t>
            </a:r>
            <a:r>
              <a:rPr lang="ru-RU" dirty="0" err="1"/>
              <a:t>өзгерістердің</a:t>
            </a:r>
            <a:r>
              <a:rPr lang="ru-RU" dirty="0"/>
              <a:t> </a:t>
            </a:r>
            <a:r>
              <a:rPr lang="ru-RU" dirty="0" err="1"/>
              <a:t>көп</a:t>
            </a:r>
            <a:r>
              <a:rPr lang="ru-RU" dirty="0"/>
              <a:t> </a:t>
            </a:r>
            <a:r>
              <a:rPr lang="ru-RU" dirty="0" err="1"/>
              <a:t>бағыты</a:t>
            </a:r>
            <a:r>
              <a:rPr lang="ru-RU" dirty="0"/>
              <a:t>.</a:t>
            </a:r>
          </a:p>
        </p:txBody>
      </p:sp>
    </p:spTree>
    <p:extLst>
      <p:ext uri="{BB962C8B-B14F-4D97-AF65-F5344CB8AC3E}">
        <p14:creationId xmlns:p14="http://schemas.microsoft.com/office/powerpoint/2010/main" val="559388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Молекулярные и клеточные механизмы старения</a:t>
            </a:r>
          </a:p>
        </p:txBody>
      </p:sp>
      <p:sp>
        <p:nvSpPr>
          <p:cNvPr id="3" name="Объект 2"/>
          <p:cNvSpPr>
            <a:spLocks noGrp="1"/>
          </p:cNvSpPr>
          <p:nvPr>
            <p:ph idx="1"/>
          </p:nvPr>
        </p:nvSpPr>
        <p:spPr/>
        <p:txBody>
          <a:bodyPr/>
          <a:lstStyle/>
          <a:p>
            <a:r>
              <a:rPr lang="ru-RU" dirty="0"/>
              <a:t>Нарушение генетического аппарата клетки, программы биосинтеза белка. Установлено, что изменения наступают во всех звеньях передачи генетической информации и приводят к нарушениям в регуляции генома. Нарушение клеточной биоэнергетики. Существенные изменения происходят на этапах образования, передачи и использования энергии в клетке. Уменьшение клеточной массы. Нарушение функции клеток и их гибель являются итогом старения и сказываются на деятельности органов и всего организма в целом</a:t>
            </a:r>
          </a:p>
        </p:txBody>
      </p:sp>
    </p:spTree>
    <p:extLst>
      <p:ext uri="{BB962C8B-B14F-4D97-AF65-F5344CB8AC3E}">
        <p14:creationId xmlns:p14="http://schemas.microsoft.com/office/powerpoint/2010/main" val="1087872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Цитоморфологические изменения. При старении изменяются ядерно-цитоплазматические соотношения в клетке. </a:t>
            </a:r>
          </a:p>
          <a:p>
            <a:r>
              <a:rPr lang="ru-RU" dirty="0"/>
              <a:t>Функциональные изменения. В старости существенно изменяются функции клеток: снижается способность нейронов воспринимать информацию; секреторных клеток – синтезировать и выделять вещества; сократительных клеток сердца – длительно поддерживать высокий уровень работоспособности; резко ограничиваются функциональные возможности органа при нагрузке.</a:t>
            </a:r>
          </a:p>
        </p:txBody>
      </p:sp>
    </p:spTree>
    <p:extLst>
      <p:ext uri="{BB962C8B-B14F-4D97-AF65-F5344CB8AC3E}">
        <p14:creationId xmlns:p14="http://schemas.microsoft.com/office/powerpoint/2010/main" val="134061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01189"/>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p:spPr>
        <p:txBody>
          <a:bodyPr>
            <a:normAutofit/>
          </a:bodyPr>
          <a:lstStyle/>
          <a:p>
            <a:pPr algn="ctr"/>
            <a:r>
              <a:rPr lang="kk-KZ" sz="4400" b="1" dirty="0">
                <a:solidFill>
                  <a:schemeClr val="tx1"/>
                </a:solidFill>
                <a:latin typeface="Times New Roman" panose="02020603050405020304" pitchFamily="18" charset="0"/>
                <a:cs typeface="Times New Roman" panose="02020603050405020304" pitchFamily="18" charset="0"/>
              </a:rPr>
              <a:t>Жоспар:</a:t>
            </a:r>
            <a:endParaRPr lang="ru-RU" sz="4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733007"/>
            <a:ext cx="8596668" cy="4308356"/>
          </a:xfrm>
        </p:spPr>
        <p:txBody>
          <a:bodyPr>
            <a:normAutofit/>
          </a:bodyPr>
          <a:lstStyle/>
          <a:p>
            <a:r>
              <a:rPr lang="kk-KZ" sz="2400" b="1" dirty="0">
                <a:solidFill>
                  <a:schemeClr val="tx1"/>
                </a:solidFill>
                <a:latin typeface="Times New Roman" panose="02020603050405020304" pitchFamily="18" charset="0"/>
                <a:cs typeface="Times New Roman" panose="02020603050405020304" pitchFamily="18" charset="0"/>
              </a:rPr>
              <a:t>Кіріспе</a:t>
            </a:r>
          </a:p>
          <a:p>
            <a:r>
              <a:rPr lang="kk-KZ" sz="2400" b="1" dirty="0">
                <a:solidFill>
                  <a:schemeClr val="tx1"/>
                </a:solidFill>
                <a:latin typeface="Times New Roman" panose="02020603050405020304" pitchFamily="18" charset="0"/>
                <a:cs typeface="Times New Roman" panose="02020603050405020304" pitchFamily="18" charset="0"/>
              </a:rPr>
              <a:t>Негізгі бөлім</a:t>
            </a:r>
          </a:p>
          <a:p>
            <a:r>
              <a:rPr lang="kk-KZ" sz="2400" b="1" dirty="0">
                <a:solidFill>
                  <a:schemeClr val="tx1"/>
                </a:solidFill>
                <a:latin typeface="Times New Roman" panose="02020603050405020304" pitchFamily="18" charset="0"/>
                <a:cs typeface="Times New Roman" panose="02020603050405020304" pitchFamily="18" charset="0"/>
              </a:rPr>
              <a:t>Қорытынды</a:t>
            </a:r>
          </a:p>
          <a:p>
            <a:r>
              <a:rPr lang="kk-KZ" sz="2400" b="1" dirty="0">
                <a:solidFill>
                  <a:schemeClr val="tx1"/>
                </a:solidFill>
                <a:latin typeface="Times New Roman" panose="02020603050405020304" pitchFamily="18" charset="0"/>
                <a:cs typeface="Times New Roman" panose="02020603050405020304" pitchFamily="18" charset="0"/>
              </a:rPr>
              <a:t>Пайдаланылған әдебиеттер</a:t>
            </a:r>
            <a:endParaRPr lang="ru-RU"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806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en-US" dirty="0"/>
              <a:t>Starting at age 60 to 65, </a:t>
            </a:r>
            <a:r>
              <a:rPr lang="en-US" dirty="0">
                <a:hlinkClick r:id="rId2"/>
              </a:rPr>
              <a:t>circadian rhythms get earlier</a:t>
            </a:r>
            <a:r>
              <a:rPr lang="en-US" baseline="30000" dirty="0">
                <a:hlinkClick r:id="rId2"/>
              </a:rPr>
              <a:t>2</a:t>
            </a:r>
            <a:r>
              <a:rPr lang="en-US" dirty="0"/>
              <a:t>. Known as a phase advance, this shift means that older adults perform </a:t>
            </a:r>
            <a:r>
              <a:rPr lang="en-US" dirty="0">
                <a:hlinkClick r:id="rId3"/>
              </a:rPr>
              <a:t>mental tasks</a:t>
            </a:r>
            <a:r>
              <a:rPr lang="en-US" baseline="30000" dirty="0">
                <a:hlinkClick r:id="rId3"/>
              </a:rPr>
              <a:t>3</a:t>
            </a:r>
            <a:r>
              <a:rPr lang="en-US" dirty="0"/>
              <a:t> better in the morning and start to get sleepy earlier in the evening. The changes are gradual, with circadian rhythm shifting by approximately </a:t>
            </a:r>
            <a:r>
              <a:rPr lang="en-US" dirty="0">
                <a:hlinkClick r:id="rId4"/>
              </a:rPr>
              <a:t>half an hour every decade</a:t>
            </a:r>
            <a:r>
              <a:rPr lang="en-US" baseline="30000" dirty="0">
                <a:hlinkClick r:id="rId4"/>
              </a:rPr>
              <a:t>4</a:t>
            </a:r>
            <a:r>
              <a:rPr lang="en-US" dirty="0"/>
              <a:t> beginning in middle age. Research also shows that circadian rhythm timing in older adults is more delicate, leading to fitful sleep if they don’t sleep within certain times.</a:t>
            </a:r>
            <a:endParaRPr lang="ru-RU" dirty="0"/>
          </a:p>
        </p:txBody>
      </p:sp>
    </p:spTree>
    <p:extLst>
      <p:ext uri="{BB962C8B-B14F-4D97-AF65-F5344CB8AC3E}">
        <p14:creationId xmlns:p14="http://schemas.microsoft.com/office/powerpoint/2010/main" val="378049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pPr fontAlgn="base"/>
            <a:r>
              <a:rPr lang="en-US" dirty="0"/>
              <a:t>according to their internal body clock, most older adults need to go to sleep around 7 p.m. or 8 p.m. and wake up at 3 a.m. or 4 a.m. Many people fight their natural inclination to sleep and choose to go to bed several hours later instead. Unfortunately, the body clock still kicks in and sends a wake-up call around 3 a.m., resulting in disturbed sleep from that point onward.</a:t>
            </a:r>
          </a:p>
          <a:p>
            <a:pPr fontAlgn="base"/>
            <a:r>
              <a:rPr lang="en-US" dirty="0"/>
              <a:t>In terms of sleep quality, older adults spend </a:t>
            </a:r>
            <a:r>
              <a:rPr lang="en-US" dirty="0">
                <a:hlinkClick r:id="rId2"/>
              </a:rPr>
              <a:t>more time in light sleep</a:t>
            </a:r>
            <a:r>
              <a:rPr lang="en-US" baseline="30000" dirty="0">
                <a:hlinkClick r:id="rId2"/>
              </a:rPr>
              <a:t>5</a:t>
            </a:r>
            <a:r>
              <a:rPr lang="en-US" dirty="0"/>
              <a:t>  and less time in deep sleep and rapid eye movement (REM) sleep. </a:t>
            </a:r>
            <a:r>
              <a:rPr lang="en-US" dirty="0">
                <a:hlinkClick r:id="rId3"/>
              </a:rPr>
              <a:t>Light sleep is less restful</a:t>
            </a:r>
            <a:r>
              <a:rPr lang="en-US" dirty="0"/>
              <a:t>, so the average older adult will wake up three or four times a night. It’s common for older adults to </a:t>
            </a:r>
            <a:r>
              <a:rPr lang="en-US" dirty="0">
                <a:hlinkClick r:id="rId4"/>
              </a:rPr>
              <a:t>wake up and fall asleep</a:t>
            </a:r>
            <a:r>
              <a:rPr lang="en-US" baseline="30000" dirty="0">
                <a:hlinkClick r:id="rId4"/>
              </a:rPr>
              <a:t>6</a:t>
            </a:r>
            <a:r>
              <a:rPr lang="en-US" dirty="0"/>
              <a:t> more suddenly compared to younger adults, leading to the feeling that you are spending most of the night awake.</a:t>
            </a:r>
          </a:p>
          <a:p>
            <a:pPr fontAlgn="base"/>
            <a:r>
              <a:rPr lang="en-US" dirty="0"/>
              <a:t>Daytime naps are a common coping mechanism for inadequate sleep. However, daytime napping might make it even harder to fall asleep at night. They push bedtime back and set the stage for another sleepless night — and so the cycle continues.</a:t>
            </a:r>
          </a:p>
          <a:p>
            <a:pPr fontAlgn="base"/>
            <a:r>
              <a:rPr lang="en-US" dirty="0"/>
              <a:t>On the whole, older adults get much less sleep on average than younger adults, even though their sleep needs are actually the same. Most older adults sleep only six-and-a-half to seven hours a night, falling short of the recommended </a:t>
            </a:r>
            <a:r>
              <a:rPr lang="en-US" dirty="0">
                <a:hlinkClick r:id="rId5"/>
              </a:rPr>
              <a:t>seven to eight hours</a:t>
            </a:r>
            <a:r>
              <a:rPr lang="en-US" baseline="30000" dirty="0">
                <a:hlinkClick r:id="rId5"/>
              </a:rPr>
              <a:t>7</a:t>
            </a:r>
            <a:r>
              <a:rPr lang="en-US" dirty="0"/>
              <a:t>. Older adults also seem to have more trouble adapting to new sleep rhythms, so changes to their schedule might be more difficult to manage.</a:t>
            </a:r>
          </a:p>
          <a:p>
            <a:pPr fontAlgn="base"/>
            <a:r>
              <a:rPr lang="en-US" dirty="0"/>
              <a:t>Sleep deprivation can make you tired, confused, and even depressed, symptoms which may be mistaken for dementia or other disorders. While it’s normal to experience sleep problems as you age, severe changes to your circadian rhythm may be an early sign of </a:t>
            </a:r>
            <a:r>
              <a:rPr lang="en-US" dirty="0">
                <a:hlinkClick r:id="rId6"/>
              </a:rPr>
              <a:t>Alzheimer’s disease</a:t>
            </a:r>
            <a:r>
              <a:rPr lang="en-US" baseline="30000" dirty="0">
                <a:hlinkClick r:id="rId6"/>
              </a:rPr>
              <a:t>8</a:t>
            </a:r>
            <a:r>
              <a:rPr lang="en-US" dirty="0"/>
              <a:t>.</a:t>
            </a:r>
          </a:p>
          <a:p>
            <a:endParaRPr lang="ru-RU" dirty="0"/>
          </a:p>
        </p:txBody>
      </p:sp>
    </p:spTree>
    <p:extLst>
      <p:ext uri="{BB962C8B-B14F-4D97-AF65-F5344CB8AC3E}">
        <p14:creationId xmlns:p14="http://schemas.microsoft.com/office/powerpoint/2010/main" val="1823264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pPr fontAlgn="base"/>
            <a:r>
              <a:rPr lang="en-US" dirty="0"/>
              <a:t>Sleep Hygiene Tips for Older Adults</a:t>
            </a:r>
          </a:p>
          <a:p>
            <a:pPr fontAlgn="base"/>
            <a:r>
              <a:rPr lang="en-US" dirty="0"/>
              <a:t>An easy way to improve sleep is by adopting </a:t>
            </a:r>
            <a:r>
              <a:rPr lang="en-US" dirty="0">
                <a:hlinkClick r:id="rId2"/>
              </a:rPr>
              <a:t>sleep hygiene habits</a:t>
            </a:r>
            <a:r>
              <a:rPr lang="en-US" dirty="0"/>
              <a:t> that strengthen the circadian rhythm and create a mental association between bed and sleep. To start </a:t>
            </a:r>
            <a:r>
              <a:rPr lang="en-US" dirty="0">
                <a:hlinkClick r:id="rId3"/>
              </a:rPr>
              <a:t>sleeping better</a:t>
            </a:r>
            <a:r>
              <a:rPr lang="en-US" dirty="0"/>
              <a:t>, experts recommend:</a:t>
            </a:r>
          </a:p>
          <a:p>
            <a:pPr fontAlgn="base"/>
            <a:r>
              <a:rPr lang="en-US" dirty="0"/>
              <a:t>Keeping the bedroom cool, dark, and quiet</a:t>
            </a:r>
          </a:p>
          <a:p>
            <a:pPr fontAlgn="base"/>
            <a:r>
              <a:rPr lang="en-US" dirty="0"/>
              <a:t>Avoiding and limiting alcohol, caffeine, and tobacco after lunch</a:t>
            </a:r>
          </a:p>
          <a:p>
            <a:pPr fontAlgn="base"/>
            <a:r>
              <a:rPr lang="en-US" dirty="0"/>
              <a:t>Avoiding liquids and large meals before bed</a:t>
            </a:r>
          </a:p>
          <a:p>
            <a:pPr fontAlgn="base"/>
            <a:r>
              <a:rPr lang="en-US" dirty="0"/>
              <a:t>Keeping naps to a maximum of 30 minutes</a:t>
            </a:r>
          </a:p>
          <a:p>
            <a:pPr fontAlgn="base"/>
            <a:r>
              <a:rPr lang="en-US" dirty="0"/>
              <a:t>Eating a </a:t>
            </a:r>
            <a:r>
              <a:rPr lang="en-US" dirty="0">
                <a:hlinkClick r:id="rId4"/>
              </a:rPr>
              <a:t>healthy diet</a:t>
            </a:r>
            <a:r>
              <a:rPr lang="en-US" baseline="30000" dirty="0">
                <a:hlinkClick r:id="rId4"/>
              </a:rPr>
              <a:t>13</a:t>
            </a:r>
            <a:r>
              <a:rPr lang="en-US" dirty="0"/>
              <a:t> with plenty of fruits and vegetables</a:t>
            </a:r>
          </a:p>
          <a:p>
            <a:pPr fontAlgn="base"/>
            <a:r>
              <a:rPr lang="en-US" dirty="0"/>
              <a:t>Getting daily exercise, preferably outside</a:t>
            </a:r>
          </a:p>
          <a:p>
            <a:pPr fontAlgn="base"/>
            <a:r>
              <a:rPr lang="en-US" dirty="0"/>
              <a:t>Turning off the TV and other screens an hour before bed</a:t>
            </a:r>
          </a:p>
          <a:p>
            <a:pPr fontAlgn="base"/>
            <a:r>
              <a:rPr lang="en-US" dirty="0"/>
              <a:t>Keeping the bed for sleeping and sex only</a:t>
            </a:r>
          </a:p>
          <a:p>
            <a:pPr fontAlgn="base"/>
            <a:r>
              <a:rPr lang="en-US" dirty="0"/>
              <a:t>Getting out of bed and doing something else if you can’t sleep</a:t>
            </a:r>
          </a:p>
          <a:p>
            <a:endParaRPr lang="ru-RU" dirty="0"/>
          </a:p>
        </p:txBody>
      </p:sp>
    </p:spTree>
    <p:extLst>
      <p:ext uri="{BB962C8B-B14F-4D97-AF65-F5344CB8AC3E}">
        <p14:creationId xmlns:p14="http://schemas.microsoft.com/office/powerpoint/2010/main" val="225144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61554"/>
            <a:ext cx="8596668" cy="81860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normAutofit/>
          </a:bodyPr>
          <a:lstStyle/>
          <a:p>
            <a:pPr algn="ctr"/>
            <a:r>
              <a:rPr lang="kk-KZ" sz="4400" b="1" dirty="0">
                <a:solidFill>
                  <a:schemeClr val="tx1"/>
                </a:solidFill>
                <a:latin typeface="Times New Roman" panose="02020603050405020304" pitchFamily="18" charset="0"/>
                <a:cs typeface="Times New Roman" panose="02020603050405020304" pitchFamily="18" charset="0"/>
              </a:rPr>
              <a:t>Қорытынды </a:t>
            </a:r>
            <a:endParaRPr lang="ru-RU" sz="44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80126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7052"/>
            <a:ext cx="8596668" cy="88827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txBody>
          <a:bodyPr>
            <a:normAutofit/>
          </a:bodyPr>
          <a:lstStyle/>
          <a:p>
            <a:pPr algn="ctr"/>
            <a:r>
              <a:rPr lang="kk-KZ" sz="4000" b="1" dirty="0">
                <a:solidFill>
                  <a:schemeClr val="tx1"/>
                </a:solidFill>
                <a:latin typeface="Times New Roman" panose="02020603050405020304" pitchFamily="18" charset="0"/>
                <a:cs typeface="Times New Roman" panose="02020603050405020304" pitchFamily="18" charset="0"/>
              </a:rPr>
              <a:t>Пайдаланылған әдебиеттер</a:t>
            </a:r>
            <a:endParaRPr lang="ru-RU" sz="40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611087"/>
            <a:ext cx="8596668" cy="4430276"/>
          </a:xfrm>
        </p:spPr>
        <p:txBody>
          <a:bodyPr>
            <a:normAutofit lnSpcReduction="10000"/>
          </a:bodyPr>
          <a:lstStyle/>
          <a:p>
            <a:r>
              <a:rPr lang="ru-RU" dirty="0"/>
              <a:t>1. Кучма В.Р., Донцов В.И., Кожин А.А. и др., Этапы жизнедеятельности человека и медицинские услуги в разные возрастные периоды. М., Мастерство, 2015 г.</a:t>
            </a:r>
          </a:p>
          <a:p>
            <a:r>
              <a:rPr lang="ru-RU" dirty="0"/>
              <a:t> 2. Филатова С.А., Безденежная Л.П., Андреева Л.С., Геронтология, </a:t>
            </a:r>
            <a:r>
              <a:rPr lang="ru-RU" dirty="0" err="1"/>
              <a:t>Ростовна</a:t>
            </a:r>
            <a:r>
              <a:rPr lang="ru-RU" dirty="0"/>
              <a:t>-Дону «Феникс», 2015г.</a:t>
            </a:r>
            <a:endParaRPr lang="en-US" dirty="0"/>
          </a:p>
          <a:p>
            <a:pPr fontAlgn="base"/>
            <a:r>
              <a:rPr lang="en-US" dirty="0"/>
              <a:t>Fischer, D., Lombardi, D. A., </a:t>
            </a:r>
            <a:r>
              <a:rPr lang="en-US" dirty="0" err="1"/>
              <a:t>Marucci</a:t>
            </a:r>
            <a:r>
              <a:rPr lang="en-US" dirty="0"/>
              <a:t>-Wellman, H., &amp; </a:t>
            </a:r>
            <a:r>
              <a:rPr lang="en-US" dirty="0" err="1"/>
              <a:t>Roenneberg</a:t>
            </a:r>
            <a:r>
              <a:rPr lang="en-US" dirty="0"/>
              <a:t>, T. (2017). </a:t>
            </a:r>
            <a:r>
              <a:rPr lang="en-US" dirty="0" err="1"/>
              <a:t>Chronotypes</a:t>
            </a:r>
            <a:r>
              <a:rPr lang="en-US" dirty="0"/>
              <a:t> in the US - Influence of age and sex. </a:t>
            </a:r>
            <a:r>
              <a:rPr lang="en-US" dirty="0" err="1"/>
              <a:t>PloS</a:t>
            </a:r>
            <a:r>
              <a:rPr lang="en-US" dirty="0"/>
              <a:t> one, 12(6), e0178782.</a:t>
            </a:r>
            <a:r>
              <a:rPr lang="en-US" dirty="0">
                <a:hlinkClick r:id="rId2"/>
              </a:rPr>
              <a:t>https://doi.org/10.1371/journal.pone.0178782</a:t>
            </a:r>
            <a:endParaRPr lang="en-US" dirty="0"/>
          </a:p>
          <a:p>
            <a:pPr fontAlgn="base"/>
            <a:r>
              <a:rPr lang="en-US" dirty="0"/>
              <a:t> Duffy, J. F., </a:t>
            </a:r>
            <a:r>
              <a:rPr lang="en-US" dirty="0" err="1"/>
              <a:t>Zitting</a:t>
            </a:r>
            <a:r>
              <a:rPr lang="en-US" dirty="0"/>
              <a:t>, K. M., &amp; </a:t>
            </a:r>
            <a:r>
              <a:rPr lang="en-US" dirty="0" err="1"/>
              <a:t>Chinoy</a:t>
            </a:r>
            <a:r>
              <a:rPr lang="en-US" dirty="0"/>
              <a:t>, E. D. (2015). Aging and Circadian Rhythms. Sleep medicine clinics, 10(4), 423–434.</a:t>
            </a:r>
            <a:r>
              <a:rPr lang="en-US" dirty="0">
                <a:hlinkClick r:id="rId3"/>
              </a:rPr>
              <a:t>https://doi.org/10.1016/j.jsmc.2015.08.002</a:t>
            </a:r>
            <a:endParaRPr lang="en-US" dirty="0"/>
          </a:p>
          <a:p>
            <a:pPr fontAlgn="base"/>
            <a:r>
              <a:rPr lang="en-US" dirty="0"/>
              <a:t> Anderson, J., Campbell, K. L., </a:t>
            </a:r>
            <a:r>
              <a:rPr lang="en-US" dirty="0" err="1"/>
              <a:t>Amer</a:t>
            </a:r>
            <a:r>
              <a:rPr lang="en-US" dirty="0"/>
              <a:t>, T., Grady, C. L., &amp; Hasher, L. (2014). Timing is everything: Age differences in the cognitive control network are modulated by time of day. Psychology and aging, 29(3), 648–657.</a:t>
            </a:r>
            <a:r>
              <a:rPr lang="en-US" dirty="0">
                <a:hlinkClick r:id="rId4"/>
              </a:rPr>
              <a:t>https://doi.org/10.1037/a0037243</a:t>
            </a:r>
            <a:endParaRPr lang="en-US" dirty="0"/>
          </a:p>
          <a:p>
            <a:endParaRPr lang="ru-RU" dirty="0"/>
          </a:p>
        </p:txBody>
      </p:sp>
    </p:spTree>
    <p:extLst>
      <p:ext uri="{BB962C8B-B14F-4D97-AF65-F5344CB8AC3E}">
        <p14:creationId xmlns:p14="http://schemas.microsoft.com/office/powerpoint/2010/main" val="309582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F54DDCB1-5C9F-3240-B2AE-F62BA5D8676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464"/>
          <a:stretch/>
        </p:blipFill>
        <p:spPr>
          <a:xfrm>
            <a:off x="403139" y="405918"/>
            <a:ext cx="9349439" cy="6029716"/>
          </a:xfrm>
        </p:spPr>
      </p:pic>
    </p:spTree>
    <p:extLst>
      <p:ext uri="{BB962C8B-B14F-4D97-AF65-F5344CB8AC3E}">
        <p14:creationId xmlns:p14="http://schemas.microsoft.com/office/powerpoint/2010/main" val="141011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 xmlns:a16="http://schemas.microsoft.com/office/drawing/2014/main" id="{6713A44F-A1C6-ED4D-BDF9-E6B33E6D15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738"/>
          <a:stretch/>
        </p:blipFill>
        <p:spPr>
          <a:xfrm>
            <a:off x="441235" y="303712"/>
            <a:ext cx="8616841" cy="5565865"/>
          </a:xfrm>
        </p:spPr>
      </p:pic>
    </p:spTree>
    <p:extLst>
      <p:ext uri="{BB962C8B-B14F-4D97-AF65-F5344CB8AC3E}">
        <p14:creationId xmlns:p14="http://schemas.microsoft.com/office/powerpoint/2010/main" val="35000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Геронтология ғылымының даму тарихы</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389529"/>
            <a:ext cx="6637866" cy="4651833"/>
          </a:xfrm>
        </p:spPr>
        <p:txBody>
          <a:bodyPr>
            <a:normAutofit/>
          </a:bodyPr>
          <a:lstStyle/>
          <a:p>
            <a:r>
              <a:rPr lang="ru-RU" sz="2400" dirty="0">
                <a:solidFill>
                  <a:schemeClr val="tx1"/>
                </a:solidFill>
                <a:latin typeface="Times New Roman" panose="02020603050405020304" pitchFamily="18" charset="0"/>
                <a:cs typeface="Times New Roman" panose="02020603050405020304" pitchFamily="18" charset="0"/>
              </a:rPr>
              <a:t>Геронтология </a:t>
            </a:r>
            <a:r>
              <a:rPr lang="ru-RU" sz="2400" dirty="0" err="1">
                <a:solidFill>
                  <a:schemeClr val="tx1"/>
                </a:solidFill>
                <a:latin typeface="Times New Roman" panose="02020603050405020304" pitchFamily="18" charset="0"/>
                <a:cs typeface="Times New Roman" panose="02020603050405020304" pitchFamily="18" charset="0"/>
              </a:rPr>
              <a:t>ғылым</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ретінде</a:t>
            </a:r>
            <a:r>
              <a:rPr lang="ru-RU" sz="2400" dirty="0">
                <a:solidFill>
                  <a:schemeClr val="tx1"/>
                </a:solidFill>
                <a:latin typeface="Times New Roman" panose="02020603050405020304" pitchFamily="18" charset="0"/>
                <a:cs typeface="Times New Roman" panose="02020603050405020304" pitchFamily="18" charset="0"/>
              </a:rPr>
              <a:t> ХХ </a:t>
            </a:r>
            <a:r>
              <a:rPr lang="ru-RU" sz="2400" dirty="0" err="1">
                <a:solidFill>
                  <a:schemeClr val="tx1"/>
                </a:solidFill>
                <a:latin typeface="Times New Roman" panose="02020603050405020304" pitchFamily="18" charset="0"/>
                <a:cs typeface="Times New Roman" panose="02020603050405020304" pitchFamily="18" charset="0"/>
              </a:rPr>
              <a:t>ғасырдың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басында</a:t>
            </a:r>
            <a:r>
              <a:rPr lang="ru-RU" sz="2400" dirty="0">
                <a:solidFill>
                  <a:schemeClr val="tx1"/>
                </a:solidFill>
                <a:latin typeface="Times New Roman" panose="02020603050405020304" pitchFamily="18" charset="0"/>
                <a:cs typeface="Times New Roman" panose="02020603050405020304" pitchFamily="18" charset="0"/>
              </a:rPr>
              <a:t> Илья </a:t>
            </a:r>
            <a:r>
              <a:rPr lang="ru-RU" sz="2400" dirty="0" err="1">
                <a:solidFill>
                  <a:schemeClr val="tx1"/>
                </a:solidFill>
                <a:latin typeface="Times New Roman" panose="02020603050405020304" pitchFamily="18" charset="0"/>
                <a:cs typeface="Times New Roman" panose="02020603050405020304" pitchFamily="18" charset="0"/>
              </a:rPr>
              <a:t>Мечниковтың</a:t>
            </a:r>
            <a:r>
              <a:rPr lang="ru-RU" sz="2400" dirty="0">
                <a:solidFill>
                  <a:schemeClr val="tx1"/>
                </a:solidFill>
                <a:latin typeface="Times New Roman" panose="02020603050405020304" pitchFamily="18" charset="0"/>
                <a:cs typeface="Times New Roman" panose="02020603050405020304" pitchFamily="18" charset="0"/>
              </a:rPr>
              <a:t> «ЭТЮДЫ ОПТИМИЗМА "</a:t>
            </a:r>
            <a:r>
              <a:rPr lang="ru-RU" sz="2400" dirty="0" err="1">
                <a:solidFill>
                  <a:schemeClr val="tx1"/>
                </a:solidFill>
                <a:latin typeface="Times New Roman" panose="02020603050405020304" pitchFamily="18" charset="0"/>
                <a:cs typeface="Times New Roman" panose="02020603050405020304" pitchFamily="18" charset="0"/>
              </a:rPr>
              <a:t>кітабының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жарық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көруімен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дүниеге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келді</a:t>
            </a:r>
            <a:r>
              <a:rPr lang="ru-RU" sz="2400" dirty="0">
                <a:solidFill>
                  <a:schemeClr val="tx1"/>
                </a:solidFill>
                <a:latin typeface="Times New Roman" panose="02020603050405020304" pitchFamily="18" charset="0"/>
                <a:cs typeface="Times New Roman" panose="02020603050405020304" pitchFamily="18" charset="0"/>
              </a:rPr>
              <a:t>.</a:t>
            </a:r>
          </a:p>
          <a:p>
            <a:r>
              <a:rPr lang="ru-RU" sz="2400" dirty="0">
                <a:solidFill>
                  <a:schemeClr val="tx1"/>
                </a:solidFill>
                <a:latin typeface="Times New Roman" panose="02020603050405020304" pitchFamily="18" charset="0"/>
                <a:cs typeface="Times New Roman" panose="02020603050405020304" pitchFamily="18" charset="0"/>
              </a:rPr>
              <a:t> Мечников </a:t>
            </a:r>
            <a:r>
              <a:rPr lang="ru-RU" sz="2400" dirty="0" err="1">
                <a:solidFill>
                  <a:schemeClr val="tx1"/>
                </a:solidFill>
                <a:latin typeface="Times New Roman" panose="02020603050405020304" pitchFamily="18" charset="0"/>
                <a:cs typeface="Times New Roman" panose="02020603050405020304" pitchFamily="18" charset="0"/>
              </a:rPr>
              <a:t>ішек</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микрофлорасын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қартаюдың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себебі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деп</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санады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және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өмірін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ұзарту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үшін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айранның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көп</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мөлшерін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ішуді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ұсынды</a:t>
            </a:r>
            <a:r>
              <a:rPr lang="ru-RU" sz="2400" dirty="0">
                <a:solidFill>
                  <a:schemeClr val="tx1"/>
                </a:solidFill>
                <a:latin typeface="Times New Roman" panose="02020603050405020304" pitchFamily="18" charset="0"/>
                <a:cs typeface="Times New Roman" panose="02020603050405020304" pitchFamily="18" charset="0"/>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3018" y="1251230"/>
            <a:ext cx="3121025"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49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34117" y="708307"/>
            <a:ext cx="6571130" cy="4751200"/>
          </a:xfrm>
        </p:spPr>
        <p:txBody>
          <a:bodyPr>
            <a:noAutofit/>
          </a:bodyPr>
          <a:lstStyle/>
          <a:p>
            <a:r>
              <a:rPr lang="ru-RU" sz="2400" b="1" dirty="0">
                <a:solidFill>
                  <a:srgbClr val="FF0000"/>
                </a:solidFill>
                <a:latin typeface="Times New Roman" panose="02020603050405020304" pitchFamily="18" charset="0"/>
                <a:cs typeface="Times New Roman" panose="02020603050405020304" pitchFamily="18" charset="0"/>
              </a:rPr>
              <a:t>Академик В. В. </a:t>
            </a:r>
            <a:r>
              <a:rPr lang="ru-RU" sz="2400" b="1" dirty="0" err="1">
                <a:solidFill>
                  <a:srgbClr val="FF0000"/>
                </a:solidFill>
                <a:latin typeface="Times New Roman" panose="02020603050405020304" pitchFamily="18" charset="0"/>
                <a:cs typeface="Times New Roman" panose="02020603050405020304" pitchFamily="18" charset="0"/>
              </a:rPr>
              <a:t>Фролькис</a:t>
            </a:r>
            <a:r>
              <a:rPr lang="ru-RU" sz="2400" b="1" dirty="0">
                <a:solidFill>
                  <a:srgbClr val="FF0000"/>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жасқа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байланысты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дамудың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бейімделу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және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реттеуші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теориясын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ұсынды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қартаюдың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геннорегуляциялық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гипотезасымен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Оның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айтуынша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қартаюдың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алғашқы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механизмдері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Гендердің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белсенділігін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реттеудің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өзгеруімен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олардың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өрнегі</a:t>
            </a:r>
            <a:r>
              <a:rPr lang="ru-RU" sz="2400" dirty="0">
                <a:solidFill>
                  <a:schemeClr val="tx1"/>
                </a:solidFill>
                <a:latin typeface="Times New Roman" panose="02020603050405020304" pitchFamily="18" charset="0"/>
                <a:cs typeface="Times New Roman" panose="02020603050405020304" pitchFamily="18" charset="0"/>
              </a:rPr>
              <a:t> мен </a:t>
            </a:r>
            <a:r>
              <a:rPr lang="ru-RU" sz="2400" dirty="0" err="1">
                <a:solidFill>
                  <a:schemeClr val="tx1"/>
                </a:solidFill>
                <a:latin typeface="Times New Roman" panose="02020603050405020304" pitchFamily="18" charset="0"/>
                <a:cs typeface="Times New Roman" panose="02020603050405020304" pitchFamily="18" charset="0"/>
              </a:rPr>
              <a:t>репрессиясын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реттеумен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байланысты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сонымен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қатар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витаукт</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теориясын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алға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тартты</a:t>
            </a:r>
            <a:r>
              <a:rPr lang="ru-RU" sz="2400" dirty="0">
                <a:solidFill>
                  <a:schemeClr val="tx1"/>
                </a:solidFill>
                <a:latin typeface="Times New Roman" panose="02020603050405020304" pitchFamily="18" charset="0"/>
                <a:cs typeface="Times New Roman" panose="02020603050405020304" pitchFamily="18" charset="0"/>
              </a:rPr>
              <a:t> — эволюция </a:t>
            </a:r>
            <a:r>
              <a:rPr lang="ru-RU" sz="2400" dirty="0" err="1">
                <a:solidFill>
                  <a:schemeClr val="tx1"/>
                </a:solidFill>
                <a:latin typeface="Times New Roman" panose="02020603050405020304" pitchFamily="18" charset="0"/>
                <a:cs typeface="Times New Roman" panose="02020603050405020304" pitchFamily="18" charset="0"/>
              </a:rPr>
              <a:t>барысында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қартаю</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процестерімен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қатар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оларға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белсенді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қарсы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тұру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механизмдері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пайда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болады</a:t>
            </a:r>
            <a:r>
              <a:rPr lang="ru-RU" sz="2400" dirty="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витаукт</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процестері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қартаюға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қарсы</a:t>
            </a:r>
            <a:r>
              <a:rPr lang="ru-RU" sz="2400" dirty="0">
                <a:solidFill>
                  <a:schemeClr val="tx1"/>
                </a:solidFill>
                <a:latin typeface="Times New Roman" panose="02020603050405020304" pitchFamily="18" charset="0"/>
                <a:cs typeface="Times New Roman" panose="02020603050405020304" pitchFamily="18" charset="0"/>
              </a:rPr>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479" y="972670"/>
            <a:ext cx="2766639" cy="371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66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0416" y="340659"/>
            <a:ext cx="8596668" cy="1320800"/>
          </a:xfrm>
        </p:spPr>
        <p:style>
          <a:lnRef idx="1">
            <a:schemeClr val="accent1"/>
          </a:lnRef>
          <a:fillRef idx="2">
            <a:schemeClr val="accent1"/>
          </a:fillRef>
          <a:effectRef idx="1">
            <a:schemeClr val="accent1"/>
          </a:effectRef>
          <a:fontRef idx="minor">
            <a:schemeClr val="dk1"/>
          </a:fontRef>
        </p:style>
        <p:txBody>
          <a:bodyPr/>
          <a:lstStyle/>
          <a:p>
            <a:pPr algn="ctr"/>
            <a:r>
              <a:rPr lang="kk-KZ" b="1" dirty="0">
                <a:solidFill>
                  <a:srgbClr val="FF0000"/>
                </a:solidFill>
                <a:latin typeface="Times New Roman" panose="02020603050405020304" pitchFamily="18" charset="0"/>
                <a:cs typeface="Times New Roman" panose="02020603050405020304" pitchFamily="18" charset="0"/>
              </a:rPr>
              <a:t>Молекулалық-генетикалық теломерлік теориясы</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158" y="1977899"/>
            <a:ext cx="5306429" cy="2753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Прямоугольник 3"/>
          <p:cNvSpPr/>
          <p:nvPr/>
        </p:nvSpPr>
        <p:spPr>
          <a:xfrm>
            <a:off x="6051175" y="2484148"/>
            <a:ext cx="4464425" cy="2246769"/>
          </a:xfrm>
          <a:prstGeom prst="rect">
            <a:avLst/>
          </a:prstGeom>
          <a:solidFill>
            <a:srgbClr val="66FF99"/>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000" dirty="0">
                <a:latin typeface="Times New Roman" panose="02020603050405020304" pitchFamily="18" charset="0"/>
                <a:cs typeface="Times New Roman" panose="02020603050405020304" pitchFamily="18" charset="0"/>
              </a:rPr>
              <a:t>1961 </a:t>
            </a:r>
            <a:r>
              <a:rPr lang="ru-RU" sz="2000" dirty="0" err="1">
                <a:latin typeface="Times New Roman" panose="02020603050405020304" pitchFamily="18" charset="0"/>
                <a:cs typeface="Times New Roman" panose="02020603050405020304" pitchFamily="18" charset="0"/>
              </a:rPr>
              <a:t>жылы</a:t>
            </a:r>
            <a:r>
              <a:rPr lang="ru-RU" sz="2000" dirty="0">
                <a:latin typeface="Times New Roman" panose="02020603050405020304" pitchFamily="18" charset="0"/>
                <a:cs typeface="Times New Roman" panose="02020603050405020304" pitchFamily="18" charset="0"/>
              </a:rPr>
              <a:t> АҚШ-</a:t>
            </a:r>
            <a:r>
              <a:rPr lang="ru-RU" sz="2000" dirty="0" err="1">
                <a:latin typeface="Times New Roman" panose="02020603050405020304" pitchFamily="18" charset="0"/>
                <a:cs typeface="Times New Roman" panose="02020603050405020304" pitchFamily="18" charset="0"/>
              </a:rPr>
              <a:t>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геронтологы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Л.Хейфлик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ұсынған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ағзасындағы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жасушалардың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бөліну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шектеулі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екенін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жүзінде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дәлелдей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атап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айтқанда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фибробласттар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мұны</a:t>
            </a:r>
            <a:r>
              <a:rPr lang="ru-RU" sz="2000" dirty="0">
                <a:latin typeface="Times New Roman" panose="02020603050405020304" pitchFamily="18" charset="0"/>
                <a:cs typeface="Times New Roman" panose="02020603050405020304" pitchFamily="18" charset="0"/>
              </a:rPr>
              <a:t> 50 – </a:t>
            </a:r>
            <a:r>
              <a:rPr lang="ru-RU" sz="2000" dirty="0" err="1">
                <a:latin typeface="Times New Roman" panose="02020603050405020304" pitchFamily="18" charset="0"/>
                <a:cs typeface="Times New Roman" panose="02020603050405020304" pitchFamily="18" charset="0"/>
              </a:rPr>
              <a:t>ден</a:t>
            </a:r>
            <a:r>
              <a:rPr lang="ru-RU" sz="2000" dirty="0">
                <a:latin typeface="Times New Roman" panose="02020603050405020304" pitchFamily="18" charset="0"/>
                <a:cs typeface="Times New Roman" panose="02020603050405020304" pitchFamily="18" charset="0"/>
              </a:rPr>
              <a:t> 60 </a:t>
            </a:r>
            <a:r>
              <a:rPr lang="ru-RU" sz="2000" dirty="0" err="1">
                <a:latin typeface="Times New Roman" panose="02020603050405020304" pitchFamily="18" charset="0"/>
                <a:cs typeface="Times New Roman" panose="02020603050405020304" pitchFamily="18" charset="0"/>
              </a:rPr>
              <a:t>есеге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дейін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жасай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алады</a:t>
            </a:r>
            <a:r>
              <a:rPr lang="ru-RU" sz="2000"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2008093" y="5174467"/>
            <a:ext cx="920675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dirty="0" err="1">
                <a:latin typeface="Times New Roman" panose="02020603050405020304" pitchFamily="18" charset="0"/>
                <a:cs typeface="Times New Roman" panose="02020603050405020304" pitchFamily="18" charset="0"/>
              </a:rPr>
              <a:t>Алайда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ғалым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құбылыстың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түсіндірмелерін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алмады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себептерін</a:t>
            </a:r>
            <a:r>
              <a:rPr lang="ru-RU" dirty="0">
                <a:latin typeface="Times New Roman" panose="02020603050405020304" pitchFamily="18" charset="0"/>
                <a:cs typeface="Times New Roman" panose="02020603050405020304" pitchFamily="18" charset="0"/>
              </a:rPr>
              <a:t> он </a:t>
            </a:r>
            <a:r>
              <a:rPr lang="ru-RU" dirty="0" err="1">
                <a:latin typeface="Times New Roman" panose="02020603050405020304" pitchFamily="18" charset="0"/>
                <a:cs typeface="Times New Roman" panose="02020603050405020304" pitchFamily="18" charset="0"/>
              </a:rPr>
              <a:t>жылдан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биохимик  </a:t>
            </a:r>
            <a:r>
              <a:rPr lang="ru-RU" dirty="0" err="1">
                <a:latin typeface="Times New Roman" panose="02020603050405020304" pitchFamily="18" charset="0"/>
                <a:cs typeface="Times New Roman" panose="02020603050405020304" pitchFamily="18" charset="0"/>
              </a:rPr>
              <a:t>А.Н.Оловников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ДНҚ – </a:t>
            </a:r>
            <a:r>
              <a:rPr lang="ru-RU" dirty="0" err="1">
                <a:latin typeface="Times New Roman" panose="02020603050405020304" pitchFamily="18" charset="0"/>
                <a:cs typeface="Times New Roman" panose="02020603050405020304" pitchFamily="18" charset="0"/>
              </a:rPr>
              <a:t>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ұштарында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хромосоманың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бөлінуінен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қысқаратын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теломерлерді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таусылған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жасуша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дегенеративті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өзгерістерге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ұшырайды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біртіндеп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өліміне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әкеледі</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765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60540" y="69476"/>
            <a:ext cx="2859272" cy="210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03" y="69476"/>
            <a:ext cx="9135037" cy="685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285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Не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себепті</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жас</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балаларда</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ерте</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қартаю</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 </a:t>
            </a:r>
            <a:r>
              <a:rPr lang="ru-RU"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жүреді</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t>
            </a:r>
            <a: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Объект 2"/>
          <p:cNvSpPr>
            <a:spLocks noGrp="1"/>
          </p:cNvSpPr>
          <p:nvPr>
            <p:ph idx="1"/>
          </p:nvPr>
        </p:nvSpPr>
        <p:spPr/>
        <p:txBody>
          <a:bodyPr/>
          <a:lstStyle/>
          <a:p>
            <a:endParaRPr lang="ru-RU" dirty="0"/>
          </a:p>
          <a:p>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8 – </a:t>
            </a:r>
            <a:r>
              <a:rPr lang="ru-RU" sz="2000" dirty="0" err="1">
                <a:latin typeface="Times New Roman" panose="02020603050405020304" pitchFamily="18" charset="0"/>
                <a:cs typeface="Times New Roman" panose="02020603050405020304" pitchFamily="18" charset="0"/>
              </a:rPr>
              <a:t>хромосоманың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қысқа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иығында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орналасқан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қартаюға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жауапты</a:t>
            </a:r>
            <a:r>
              <a:rPr lang="ru-RU" sz="2000" dirty="0">
                <a:latin typeface="Times New Roman" panose="02020603050405020304" pitchFamily="18" charset="0"/>
                <a:cs typeface="Times New Roman" panose="02020603050405020304" pitchFamily="18" charset="0"/>
              </a:rPr>
              <a:t> ген бар.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ген «</a:t>
            </a:r>
            <a:r>
              <a:rPr lang="ru-RU" sz="2000" dirty="0" err="1">
                <a:latin typeface="Times New Roman" panose="02020603050405020304" pitchFamily="18" charset="0"/>
                <a:cs typeface="Times New Roman" panose="02020603050405020304" pitchFamily="18" charset="0"/>
              </a:rPr>
              <a:t>геликейс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ферментін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түзіп</a:t>
            </a:r>
            <a:r>
              <a:rPr lang="ru-RU" sz="2000" dirty="0">
                <a:latin typeface="Times New Roman" panose="02020603050405020304" pitchFamily="18" charset="0"/>
                <a:cs typeface="Times New Roman" panose="02020603050405020304" pitchFamily="18" charset="0"/>
              </a:rPr>
              <a:t>, ДНҚ </a:t>
            </a:r>
            <a:r>
              <a:rPr lang="ru-RU" sz="2000" dirty="0" err="1">
                <a:latin typeface="Times New Roman" panose="02020603050405020304" pitchFamily="18" charset="0"/>
                <a:cs typeface="Times New Roman" panose="02020603050405020304" pitchFamily="18" charset="0"/>
              </a:rPr>
              <a:t>молекуласының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екіге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ажырауын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гендердің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әсерленуін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қартаюына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әкеліп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соғады</a:t>
            </a:r>
            <a:r>
              <a:rPr lang="ru-RU" sz="2000" dirty="0">
                <a:latin typeface="Times New Roman" panose="02020603050405020304" pitchFamily="18" charset="0"/>
                <a:cs typeface="Times New Roman" panose="02020603050405020304" pitchFamily="18" charset="0"/>
              </a:rPr>
              <a:t>.</a:t>
            </a:r>
          </a:p>
          <a:p>
            <a:endParaRPr lang="ru-RU" sz="2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17" y="4104528"/>
            <a:ext cx="5711825"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7304" y="269595"/>
            <a:ext cx="10064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49618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287</TotalTime>
  <Words>1114</Words>
  <Application>Microsoft Office PowerPoint</Application>
  <PresentationFormat>Произвольный</PresentationFormat>
  <Paragraphs>63</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Грань</vt:lpstr>
      <vt:lpstr>«Хронобиология және геронтология тарихы. Егде тарқан адамдардың хронофизиологиясы»</vt:lpstr>
      <vt:lpstr>Жоспар:</vt:lpstr>
      <vt:lpstr>Презентация PowerPoint</vt:lpstr>
      <vt:lpstr>Презентация PowerPoint</vt:lpstr>
      <vt:lpstr>Геронтология ғылымының даму тарихы</vt:lpstr>
      <vt:lpstr>Презентация PowerPoint</vt:lpstr>
      <vt:lpstr>Молекулалық-генетикалық теломерлік теориясы</vt:lpstr>
      <vt:lpstr>Презентация PowerPoint</vt:lpstr>
      <vt:lpstr>Не себепті жас балаларда ерте қартаю жүреді? </vt:lpstr>
      <vt:lpstr>Презентация PowerPoint</vt:lpstr>
      <vt:lpstr>Презентация PowerPoint</vt:lpstr>
      <vt:lpstr>Презентация PowerPoint</vt:lpstr>
      <vt:lpstr>Биологиялық ырғақ</vt:lpstr>
      <vt:lpstr>Презентация PowerPoint</vt:lpstr>
      <vt:lpstr>Биологиялық сағат</vt:lpstr>
      <vt:lpstr>Презентация PowerPoint</vt:lpstr>
      <vt:lpstr>Презентация PowerPoint</vt:lpstr>
      <vt:lpstr>Молекулярные и клеточные механизмы старения</vt:lpstr>
      <vt:lpstr>Презентация PowerPoint</vt:lpstr>
      <vt:lpstr>Презентация PowerPoint</vt:lpstr>
      <vt:lpstr>Презентация PowerPoint</vt:lpstr>
      <vt:lpstr>Презентация PowerPoint</vt:lpstr>
      <vt:lpstr>Қорытынды </vt:lpstr>
      <vt:lpstr>Пайдаланылған әдебиеттер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«Егде тарқан адамдарыдың хронофизиологиясы»</dc:title>
  <dc:creator>Атанбаева Гулшат</dc:creator>
  <cp:lastModifiedBy>Admin</cp:lastModifiedBy>
  <cp:revision>13</cp:revision>
  <dcterms:created xsi:type="dcterms:W3CDTF">2021-09-20T05:21:46Z</dcterms:created>
  <dcterms:modified xsi:type="dcterms:W3CDTF">2002-01-07T20:26:16Z</dcterms:modified>
</cp:coreProperties>
</file>